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9926638" cy="6797675"/>
  <p:defaultTextStyle>
    <a:defPPr>
      <a:defRPr lang="fr-FR"/>
    </a:defPPr>
    <a:lvl1pPr marL="0" algn="l" defTabSz="478899">
      <a:defRPr sz="1900">
        <a:solidFill>
          <a:schemeClr val="tx1"/>
        </a:solidFill>
        <a:latin typeface="+mn-lt"/>
        <a:ea typeface="+mn-ea"/>
        <a:cs typeface="+mn-cs"/>
      </a:defRPr>
    </a:lvl1pPr>
    <a:lvl2pPr marL="478899" algn="l" defTabSz="478899">
      <a:defRPr sz="1900">
        <a:solidFill>
          <a:schemeClr val="tx1"/>
        </a:solidFill>
        <a:latin typeface="+mn-lt"/>
        <a:ea typeface="+mn-ea"/>
        <a:cs typeface="+mn-cs"/>
      </a:defRPr>
    </a:lvl2pPr>
    <a:lvl3pPr marL="957798" algn="l" defTabSz="478899">
      <a:defRPr sz="1900">
        <a:solidFill>
          <a:schemeClr val="tx1"/>
        </a:solidFill>
        <a:latin typeface="+mn-lt"/>
        <a:ea typeface="+mn-ea"/>
        <a:cs typeface="+mn-cs"/>
      </a:defRPr>
    </a:lvl3pPr>
    <a:lvl4pPr marL="1436697" algn="l" defTabSz="478899">
      <a:defRPr sz="1900">
        <a:solidFill>
          <a:schemeClr val="tx1"/>
        </a:solidFill>
        <a:latin typeface="+mn-lt"/>
        <a:ea typeface="+mn-ea"/>
        <a:cs typeface="+mn-cs"/>
      </a:defRPr>
    </a:lvl4pPr>
    <a:lvl5pPr marL="1915595" algn="l" defTabSz="478899">
      <a:defRPr sz="1900">
        <a:solidFill>
          <a:schemeClr val="tx1"/>
        </a:solidFill>
        <a:latin typeface="+mn-lt"/>
        <a:ea typeface="+mn-ea"/>
        <a:cs typeface="+mn-cs"/>
      </a:defRPr>
    </a:lvl5pPr>
    <a:lvl6pPr marL="2394494" algn="l" defTabSz="478899">
      <a:defRPr sz="1900">
        <a:solidFill>
          <a:schemeClr val="tx1"/>
        </a:solidFill>
        <a:latin typeface="+mn-lt"/>
        <a:ea typeface="+mn-ea"/>
        <a:cs typeface="+mn-cs"/>
      </a:defRPr>
    </a:lvl6pPr>
    <a:lvl7pPr marL="2873393" algn="l" defTabSz="478899">
      <a:defRPr sz="1900">
        <a:solidFill>
          <a:schemeClr val="tx1"/>
        </a:solidFill>
        <a:latin typeface="+mn-lt"/>
        <a:ea typeface="+mn-ea"/>
        <a:cs typeface="+mn-cs"/>
      </a:defRPr>
    </a:lvl7pPr>
    <a:lvl8pPr marL="3352292" algn="l" defTabSz="478899">
      <a:defRPr sz="1900">
        <a:solidFill>
          <a:schemeClr val="tx1"/>
        </a:solidFill>
        <a:latin typeface="+mn-lt"/>
        <a:ea typeface="+mn-ea"/>
        <a:cs typeface="+mn-cs"/>
      </a:defRPr>
    </a:lvl8pPr>
    <a:lvl9pPr marL="3831191" algn="l" defTabSz="478899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224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514350" y="3077282"/>
            <a:ext cx="5829300" cy="2123369"/>
          </a:xfr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4972050" y="396700"/>
            <a:ext cx="1543050" cy="8452203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396700"/>
            <a:ext cx="4514850" cy="8452203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6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4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3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342900" y="2311401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3486150" y="2311401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99" indent="0">
              <a:buNone/>
              <a:defRPr sz="2100" b="1"/>
            </a:lvl2pPr>
            <a:lvl3pPr marL="957798" indent="0">
              <a:buNone/>
              <a:defRPr sz="1900" b="1"/>
            </a:lvl3pPr>
            <a:lvl4pPr marL="1436697" indent="0">
              <a:buNone/>
              <a:defRPr sz="1700" b="1"/>
            </a:lvl4pPr>
            <a:lvl5pPr marL="1915595" indent="0">
              <a:buNone/>
              <a:defRPr sz="1700" b="1"/>
            </a:lvl5pPr>
            <a:lvl6pPr marL="2394494" indent="0">
              <a:buNone/>
              <a:defRPr sz="1700" b="1"/>
            </a:lvl6pPr>
            <a:lvl7pPr marL="2873393" indent="0">
              <a:buNone/>
              <a:defRPr sz="1700" b="1"/>
            </a:lvl7pPr>
            <a:lvl8pPr marL="3352292" indent="0">
              <a:buNone/>
              <a:defRPr sz="1700" b="1"/>
            </a:lvl8pPr>
            <a:lvl9pPr marL="3831191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342900" y="3141485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99" indent="0">
              <a:buNone/>
              <a:defRPr sz="2100" b="1"/>
            </a:lvl2pPr>
            <a:lvl3pPr marL="957798" indent="0">
              <a:buNone/>
              <a:defRPr sz="1900" b="1"/>
            </a:lvl3pPr>
            <a:lvl4pPr marL="1436697" indent="0">
              <a:buNone/>
              <a:defRPr sz="1700" b="1"/>
            </a:lvl4pPr>
            <a:lvl5pPr marL="1915595" indent="0">
              <a:buNone/>
              <a:defRPr sz="1700" b="1"/>
            </a:lvl5pPr>
            <a:lvl6pPr marL="2394494" indent="0">
              <a:buNone/>
              <a:defRPr sz="1700" b="1"/>
            </a:lvl6pPr>
            <a:lvl7pPr marL="2873393" indent="0">
              <a:buNone/>
              <a:defRPr sz="1700" b="1"/>
            </a:lvl7pPr>
            <a:lvl8pPr marL="3352292" indent="0">
              <a:buNone/>
              <a:defRPr sz="1700" b="1"/>
            </a:lvl8pPr>
            <a:lvl9pPr marL="3831191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3483769" y="3141485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42900" y="394406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899" indent="0">
              <a:buNone/>
              <a:defRPr sz="1300"/>
            </a:lvl2pPr>
            <a:lvl3pPr marL="957798" indent="0">
              <a:buNone/>
              <a:defRPr sz="1000"/>
            </a:lvl3pPr>
            <a:lvl4pPr marL="1436697" indent="0">
              <a:buNone/>
              <a:defRPr sz="900"/>
            </a:lvl4pPr>
            <a:lvl5pPr marL="1915595" indent="0">
              <a:buNone/>
              <a:defRPr sz="900"/>
            </a:lvl5pPr>
            <a:lvl6pPr marL="2394494" indent="0">
              <a:buNone/>
              <a:defRPr sz="900"/>
            </a:lvl6pPr>
            <a:lvl7pPr marL="2873393" indent="0">
              <a:buNone/>
              <a:defRPr sz="900"/>
            </a:lvl7pPr>
            <a:lvl8pPr marL="3352292" indent="0">
              <a:buNone/>
              <a:defRPr sz="900"/>
            </a:lvl8pPr>
            <a:lvl9pPr marL="3831191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 bwMode="auto"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899" indent="0">
              <a:buNone/>
              <a:defRPr sz="2900"/>
            </a:lvl2pPr>
            <a:lvl3pPr marL="957798" indent="0">
              <a:buNone/>
              <a:defRPr sz="2500"/>
            </a:lvl3pPr>
            <a:lvl4pPr marL="1436697" indent="0">
              <a:buNone/>
              <a:defRPr sz="2100"/>
            </a:lvl4pPr>
            <a:lvl5pPr marL="1915595" indent="0">
              <a:buNone/>
              <a:defRPr sz="2100"/>
            </a:lvl5pPr>
            <a:lvl6pPr marL="2394494" indent="0">
              <a:buNone/>
              <a:defRPr sz="2100"/>
            </a:lvl6pPr>
            <a:lvl7pPr marL="2873393" indent="0">
              <a:buNone/>
              <a:defRPr sz="2100"/>
            </a:lvl7pPr>
            <a:lvl8pPr marL="3352292" indent="0">
              <a:buNone/>
              <a:defRPr sz="2100"/>
            </a:lvl8pPr>
            <a:lvl9pPr marL="3831191" indent="0">
              <a:buNone/>
              <a:defRPr sz="2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500"/>
            </a:lvl1pPr>
            <a:lvl2pPr marL="478899" indent="0">
              <a:buNone/>
              <a:defRPr sz="1300"/>
            </a:lvl2pPr>
            <a:lvl3pPr marL="957798" indent="0">
              <a:buNone/>
              <a:defRPr sz="1000"/>
            </a:lvl3pPr>
            <a:lvl4pPr marL="1436697" indent="0">
              <a:buNone/>
              <a:defRPr sz="900"/>
            </a:lvl4pPr>
            <a:lvl5pPr marL="1915595" indent="0">
              <a:buNone/>
              <a:defRPr sz="900"/>
            </a:lvl5pPr>
            <a:lvl6pPr marL="2394494" indent="0">
              <a:buNone/>
              <a:defRPr sz="900"/>
            </a:lvl6pPr>
            <a:lvl7pPr marL="2873393" indent="0">
              <a:buNone/>
              <a:defRPr sz="900"/>
            </a:lvl7pPr>
            <a:lvl8pPr marL="3352292" indent="0">
              <a:buNone/>
              <a:defRPr sz="900"/>
            </a:lvl8pPr>
            <a:lvl9pPr marL="3831191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79" tIns="47889" rIns="95779" bIns="47889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79" tIns="47889" rIns="95779" bIns="47889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79" tIns="47889" rIns="95779" bIns="478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12CA57-E311-A044-8222-D2C362605DEA}" type="datetimeFigureOut">
              <a:rPr lang="fr-FR"/>
              <a:t>19/07/2023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79" tIns="47889" rIns="95779" bIns="478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79" tIns="47889" rIns="95779" bIns="478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411C71-018A-0D45-AADC-260DA3FA47E2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ctr" defTabSz="478899">
        <a:spcBef>
          <a:spcPts val="0"/>
        </a:spcBef>
        <a:buNone/>
        <a:defRPr sz="4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74" indent="-359174" algn="l" defTabSz="478899">
        <a:spcBef>
          <a:spcPts val="0"/>
        </a:spcBef>
        <a:buFont typeface="Arial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11" indent="-299312" algn="l" defTabSz="478899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97247" indent="-239449" algn="l" defTabSz="478899">
        <a:spcBef>
          <a:spcPts val="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676146" indent="-239449" algn="l" defTabSz="478899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55045" indent="-239449" algn="l" defTabSz="478899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633944" indent="-239449" algn="l" defTabSz="478899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12843" indent="-239449" algn="l" defTabSz="478899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91742" indent="-239449" algn="l" defTabSz="478899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070640" indent="-239449" algn="l" defTabSz="478899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8899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57798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36697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5595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94494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73393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52292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31191" algn="l" defTabSz="478899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http://mediterranee-infection.com/arkotheque/client/ihumed/images/accueil/bandeau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19" Type="http://schemas.openxmlformats.org/officeDocument/2006/relationships/image" Target="../media/image17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er 264"/>
          <p:cNvGrpSpPr/>
          <p:nvPr/>
        </p:nvGrpSpPr>
        <p:grpSpPr bwMode="auto">
          <a:xfrm>
            <a:off x="1690570" y="8547503"/>
            <a:ext cx="3611480" cy="538609"/>
            <a:chOff x="3781958" y="6881841"/>
            <a:chExt cx="2997076" cy="647573"/>
          </a:xfrm>
        </p:grpSpPr>
        <p:sp>
          <p:nvSpPr>
            <p:cNvPr id="8" name="Rectangle 221"/>
            <p:cNvSpPr>
              <a:spLocks noChangeArrowheads="1"/>
            </p:cNvSpPr>
            <p:nvPr/>
          </p:nvSpPr>
          <p:spPr bwMode="auto">
            <a:xfrm>
              <a:off x="4599067" y="6891464"/>
              <a:ext cx="1438272" cy="17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0272" tIns="10136" rIns="20272" bIns="10136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fr-FR" sz="1000" b="1">
                  <a:solidFill>
                    <a:srgbClr val="660066"/>
                  </a:solidFill>
                  <a:latin typeface="Comic Sans MS"/>
                </a:rPr>
                <a:t>PCVMT</a:t>
              </a:r>
            </a:p>
            <a:p>
              <a:pPr algn="ctr">
                <a:spcBef>
                  <a:spcPts val="0"/>
                </a:spcBef>
                <a:defRPr/>
              </a:pPr>
              <a:endParaRPr lang="fr-FR" sz="700">
                <a:solidFill>
                  <a:srgbClr val="3333CC"/>
                </a:solidFill>
                <a:latin typeface="Comic Sans MS"/>
              </a:endParaRPr>
            </a:p>
          </p:txBody>
        </p:sp>
        <p:sp>
          <p:nvSpPr>
            <p:cNvPr id="9" name="ZoneTexte 332"/>
            <p:cNvSpPr>
              <a:spLocks/>
            </p:cNvSpPr>
            <p:nvPr/>
          </p:nvSpPr>
          <p:spPr bwMode="auto">
            <a:xfrm>
              <a:off x="3781958" y="6881841"/>
              <a:ext cx="2997076" cy="64757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Tx/>
                <a:buChar char="-"/>
                <a:defRPr/>
              </a:pPr>
              <a:endParaRPr lang="fr-FR" sz="600" dirty="0"/>
            </a:p>
            <a:p>
              <a:pPr algn="ctr">
                <a:buFontTx/>
                <a:buChar char="-"/>
                <a:defRPr/>
              </a:pPr>
              <a:endParaRPr lang="fr-FR" sz="7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In </a:t>
              </a:r>
              <a:r>
                <a:rPr lang="fr-FR" sz="800" dirty="0" err="1"/>
                <a:t>cellulo</a:t>
              </a:r>
              <a:r>
                <a:rPr lang="fr-FR" sz="800" dirty="0"/>
                <a:t> screening in NSB3 (P3/P3+)</a:t>
              </a:r>
              <a:endParaRPr sz="800" dirty="0"/>
            </a:p>
            <a:p>
              <a:pPr algn="ctr">
                <a:defRPr/>
              </a:pPr>
              <a:r>
                <a:rPr lang="fr-FR" sz="800" dirty="0"/>
                <a:t>(</a:t>
              </a:r>
              <a:r>
                <a:rPr lang="fr-FR" sz="800" dirty="0" err="1"/>
                <a:t>infected</a:t>
              </a:r>
              <a:r>
                <a:rPr lang="fr-FR" sz="800" dirty="0"/>
                <a:t> </a:t>
              </a:r>
              <a:r>
                <a:rPr lang="fr-FR" sz="800" dirty="0" err="1"/>
                <a:t>cells</a:t>
              </a:r>
              <a:r>
                <a:rPr lang="fr-FR" sz="800" dirty="0"/>
                <a:t> </a:t>
              </a:r>
              <a:r>
                <a:rPr lang="fr-FR" sz="800" dirty="0" err="1"/>
                <a:t>with</a:t>
              </a:r>
              <a:r>
                <a:rPr lang="fr-FR" sz="800" dirty="0"/>
                <a:t>  </a:t>
              </a:r>
              <a:r>
                <a:rPr lang="fr-FR" sz="800" dirty="0" err="1"/>
                <a:t>wild</a:t>
              </a:r>
              <a:r>
                <a:rPr lang="fr-FR" sz="800" dirty="0"/>
                <a:t>-type or recombinant virus, </a:t>
              </a:r>
              <a:r>
                <a:rPr lang="fr-FR" sz="800" dirty="0" err="1"/>
                <a:t>resistance</a:t>
              </a:r>
              <a:r>
                <a:rPr lang="fr-FR" sz="800" dirty="0"/>
                <a:t> </a:t>
              </a:r>
              <a:r>
                <a:rPr lang="fr-FR" sz="800" dirty="0" err="1"/>
                <a:t>assays</a:t>
              </a:r>
              <a:r>
                <a:rPr lang="fr-FR" sz="800" dirty="0"/>
                <a:t>…)</a:t>
              </a:r>
              <a:endParaRPr sz="800" dirty="0"/>
            </a:p>
          </p:txBody>
        </p:sp>
      </p:grpSp>
      <p:sp>
        <p:nvSpPr>
          <p:cNvPr id="11" name="ZoneTexte 270"/>
          <p:cNvSpPr>
            <a:spLocks/>
          </p:cNvSpPr>
          <p:nvPr/>
        </p:nvSpPr>
        <p:spPr bwMode="auto">
          <a:xfrm>
            <a:off x="3356992" y="7791824"/>
            <a:ext cx="801482" cy="400110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000" b="1" dirty="0" err="1"/>
              <a:t>Your</a:t>
            </a:r>
            <a:r>
              <a:rPr lang="fr-FR" sz="1000" b="1" dirty="0"/>
              <a:t> </a:t>
            </a:r>
            <a:r>
              <a:rPr lang="fr-FR" sz="1000" b="1" dirty="0" err="1"/>
              <a:t>project</a:t>
            </a:r>
            <a:endParaRPr sz="2400" b="1" dirty="0"/>
          </a:p>
        </p:txBody>
      </p:sp>
      <p:sp>
        <p:nvSpPr>
          <p:cNvPr id="12" name="Double flèche horizontale 271"/>
          <p:cNvSpPr/>
          <p:nvPr/>
        </p:nvSpPr>
        <p:spPr bwMode="auto">
          <a:xfrm rot="1856362">
            <a:off x="2933177" y="7639032"/>
            <a:ext cx="404513" cy="14397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Double flèche horizontale 272"/>
          <p:cNvSpPr/>
          <p:nvPr/>
        </p:nvSpPr>
        <p:spPr bwMode="auto">
          <a:xfrm rot="8636558">
            <a:off x="4167011" y="7646637"/>
            <a:ext cx="489959" cy="14643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5" name="Grouper 324"/>
          <p:cNvGrpSpPr/>
          <p:nvPr/>
        </p:nvGrpSpPr>
        <p:grpSpPr bwMode="auto">
          <a:xfrm>
            <a:off x="7452" y="6175657"/>
            <a:ext cx="2969172" cy="1938992"/>
            <a:chOff x="194057" y="6207332"/>
            <a:chExt cx="2031998" cy="2523652"/>
          </a:xfrm>
        </p:grpSpPr>
        <p:sp>
          <p:nvSpPr>
            <p:cNvPr id="16" name="Rectangle 221"/>
            <p:cNvSpPr>
              <a:spLocks noChangeArrowheads="1"/>
            </p:cNvSpPr>
            <p:nvPr/>
          </p:nvSpPr>
          <p:spPr bwMode="auto">
            <a:xfrm>
              <a:off x="194057" y="6231520"/>
              <a:ext cx="2031998" cy="367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272" tIns="10136" rIns="20272" bIns="10136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fr-FR" sz="1000" b="1" dirty="0" err="1">
                  <a:solidFill>
                    <a:srgbClr val="660066"/>
                  </a:solidFill>
                  <a:latin typeface="Comic Sans MS"/>
                </a:rPr>
                <a:t>HiTS</a:t>
              </a:r>
              <a:endParaRPr dirty="0"/>
            </a:p>
            <a:p>
              <a:pPr algn="ctr">
                <a:spcBef>
                  <a:spcPts val="0"/>
                </a:spcBef>
                <a:defRPr/>
              </a:pPr>
              <a:endParaRPr lang="fr-FR" sz="700" dirty="0">
                <a:solidFill>
                  <a:srgbClr val="3333CC"/>
                </a:solidFill>
                <a:latin typeface="Comic Sans MS"/>
              </a:endParaRPr>
            </a:p>
          </p:txBody>
        </p:sp>
        <p:sp>
          <p:nvSpPr>
            <p:cNvPr id="17" name="ZoneTexte 330"/>
            <p:cNvSpPr>
              <a:spLocks/>
            </p:cNvSpPr>
            <p:nvPr/>
          </p:nvSpPr>
          <p:spPr bwMode="auto">
            <a:xfrm>
              <a:off x="354569" y="6207332"/>
              <a:ext cx="1846376" cy="25236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fr-FR" sz="600" dirty="0"/>
            </a:p>
            <a:p>
              <a:pPr>
                <a:defRPr/>
              </a:pPr>
              <a:endParaRPr lang="fr-FR" sz="6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Molecular</a:t>
              </a:r>
              <a:r>
                <a:rPr lang="fr-FR" sz="800" dirty="0"/>
                <a:t> </a:t>
              </a:r>
              <a:r>
                <a:rPr lang="fr-FR" sz="800" dirty="0" err="1"/>
                <a:t>modeling</a:t>
              </a:r>
              <a:r>
                <a:rPr lang="fr-FR" sz="800" dirty="0"/>
                <a:t>  </a:t>
              </a:r>
              <a:r>
                <a:rPr lang="fr-FR" sz="700" dirty="0"/>
                <a:t>(3D-Model, structural </a:t>
              </a:r>
              <a:r>
                <a:rPr lang="fr-FR" sz="700" dirty="0" err="1"/>
                <a:t>alignment</a:t>
              </a:r>
              <a:r>
                <a:rPr lang="fr-FR" sz="700" dirty="0"/>
                <a:t>, </a:t>
              </a:r>
              <a:r>
                <a:rPr lang="fr-FR" sz="700" dirty="0" err="1"/>
                <a:t>virtual</a:t>
              </a:r>
              <a:r>
                <a:rPr lang="fr-FR" sz="700" dirty="0"/>
                <a:t> </a:t>
              </a:r>
              <a:r>
                <a:rPr lang="fr-FR" sz="700" dirty="0" err="1"/>
                <a:t>mutagenesis</a:t>
              </a:r>
              <a:r>
                <a:rPr lang="fr-FR" sz="700" dirty="0"/>
                <a:t>)</a:t>
              </a:r>
              <a:endParaRPr sz="7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Molecular</a:t>
              </a:r>
              <a:r>
                <a:rPr lang="fr-FR" sz="800" dirty="0"/>
                <a:t> </a:t>
              </a:r>
              <a:r>
                <a:rPr lang="fr-FR" sz="800" dirty="0" err="1"/>
                <a:t>dynamics</a:t>
              </a:r>
              <a:r>
                <a:rPr lang="fr-FR" sz="800" dirty="0"/>
                <a:t> simulations </a:t>
              </a:r>
              <a:endParaRPr sz="8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Docking</a:t>
              </a:r>
              <a:r>
                <a:rPr lang="fr-FR" sz="800" dirty="0"/>
                <a:t> </a:t>
              </a:r>
              <a:r>
                <a:rPr lang="fr-FR" sz="700" dirty="0"/>
                <a:t>(</a:t>
              </a:r>
              <a:r>
                <a:rPr lang="fr-FR" sz="700" dirty="0" err="1"/>
                <a:t>protein</a:t>
              </a:r>
              <a:r>
                <a:rPr lang="fr-FR" sz="700" dirty="0"/>
                <a:t>/</a:t>
              </a:r>
              <a:r>
                <a:rPr lang="fr-FR" sz="700" dirty="0" err="1"/>
                <a:t>protein</a:t>
              </a:r>
              <a:r>
                <a:rPr lang="fr-FR" sz="700" dirty="0"/>
                <a:t> ;  </a:t>
              </a:r>
              <a:r>
                <a:rPr lang="fr-FR" sz="700" dirty="0" err="1"/>
                <a:t>protein</a:t>
              </a:r>
              <a:r>
                <a:rPr lang="fr-FR" sz="700" dirty="0"/>
                <a:t>/ligand)</a:t>
              </a:r>
              <a:endParaRPr sz="7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In silico screening </a:t>
              </a:r>
              <a:r>
                <a:rPr lang="fr-FR" sz="700" dirty="0"/>
                <a:t>(High </a:t>
              </a:r>
              <a:r>
                <a:rPr lang="fr-FR" sz="700" dirty="0" err="1"/>
                <a:t>throuput</a:t>
              </a:r>
              <a:r>
                <a:rPr lang="fr-FR" sz="700" dirty="0"/>
                <a:t> </a:t>
              </a:r>
              <a:r>
                <a:rPr lang="fr-FR" sz="700" dirty="0" err="1"/>
                <a:t>docking</a:t>
              </a:r>
              <a:r>
                <a:rPr lang="fr-FR" sz="700" dirty="0"/>
                <a:t>, </a:t>
              </a:r>
              <a:r>
                <a:rPr lang="fr-FR" sz="700" dirty="0" err="1"/>
                <a:t>pharmacore</a:t>
              </a:r>
              <a:r>
                <a:rPr lang="fr-FR" sz="700" dirty="0"/>
                <a:t> </a:t>
              </a:r>
              <a:r>
                <a:rPr lang="fr-FR" sz="700" dirty="0" err="1"/>
                <a:t>filtering</a:t>
              </a:r>
              <a:r>
                <a:rPr lang="fr-FR" sz="700" dirty="0"/>
                <a:t>, </a:t>
              </a:r>
              <a:r>
                <a:rPr lang="fr-FR" sz="700" dirty="0" err="1"/>
                <a:t>similarity</a:t>
              </a:r>
              <a:r>
                <a:rPr lang="fr-FR" sz="700" dirty="0"/>
                <a:t> </a:t>
              </a:r>
              <a:r>
                <a:rPr lang="fr-FR" sz="700" dirty="0" err="1"/>
                <a:t>research</a:t>
              </a:r>
              <a:r>
                <a:rPr lang="fr-FR" sz="700" dirty="0"/>
                <a:t>)</a:t>
              </a:r>
              <a:endParaRPr sz="7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Medecinal</a:t>
              </a:r>
              <a:r>
                <a:rPr lang="fr-FR" sz="800" dirty="0"/>
                <a:t> </a:t>
              </a:r>
              <a:r>
                <a:rPr lang="fr-FR" sz="800" dirty="0" err="1"/>
                <a:t>chemistry</a:t>
              </a:r>
              <a:r>
                <a:rPr lang="fr-FR" sz="800" dirty="0"/>
                <a:t> </a:t>
              </a:r>
              <a:r>
                <a:rPr lang="fr-FR" sz="700" dirty="0"/>
                <a:t>(Hit to lead </a:t>
              </a:r>
              <a:r>
                <a:rPr lang="fr-FR" sz="700" dirty="0" err="1"/>
                <a:t>optimization</a:t>
              </a:r>
              <a:r>
                <a:rPr lang="fr-FR" sz="700" dirty="0"/>
                <a:t>, QSAR…)</a:t>
              </a:r>
              <a:endParaRPr sz="700" dirty="0"/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Database</a:t>
              </a:r>
              <a:r>
                <a:rPr lang="fr-FR" sz="800" dirty="0"/>
                <a:t> management </a:t>
              </a:r>
              <a:r>
                <a:rPr lang="fr-FR" sz="700" dirty="0"/>
                <a:t>(In house </a:t>
              </a:r>
              <a:r>
                <a:rPr lang="fr-FR" sz="700" dirty="0" err="1"/>
                <a:t>database</a:t>
              </a:r>
              <a:r>
                <a:rPr lang="fr-FR" sz="700" dirty="0"/>
                <a:t>, </a:t>
              </a:r>
              <a:r>
                <a:rPr lang="fr-FR" sz="700" dirty="0" err="1"/>
                <a:t>dedicated</a:t>
              </a:r>
              <a:r>
                <a:rPr lang="fr-FR" sz="700" dirty="0"/>
                <a:t> </a:t>
              </a:r>
              <a:r>
                <a:rPr lang="fr-FR" sz="700" dirty="0" err="1"/>
                <a:t>database</a:t>
              </a:r>
              <a:r>
                <a:rPr lang="fr-FR" sz="700" dirty="0"/>
                <a:t>)</a:t>
              </a:r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High </a:t>
              </a:r>
              <a:r>
                <a:rPr lang="fr-FR" sz="800" dirty="0" err="1"/>
                <a:t>throughput</a:t>
              </a:r>
              <a:r>
                <a:rPr lang="fr-FR" sz="800" dirty="0"/>
                <a:t> screening </a:t>
              </a:r>
              <a:r>
                <a:rPr lang="fr-FR" sz="700" dirty="0"/>
                <a:t>(</a:t>
              </a:r>
              <a:r>
                <a:rPr lang="fr-FR" sz="700" dirty="0" err="1"/>
                <a:t>miniaturization</a:t>
              </a:r>
              <a:r>
                <a:rPr lang="fr-FR" sz="700" dirty="0"/>
                <a:t> , 384/1536 </a:t>
              </a:r>
              <a:r>
                <a:rPr lang="fr-FR" sz="700" dirty="0" err="1"/>
                <a:t>wells,assays</a:t>
              </a:r>
              <a:r>
                <a:rPr lang="fr-FR" sz="700" dirty="0"/>
                <a:t> </a:t>
              </a:r>
              <a:r>
                <a:rPr lang="fr-FR" sz="700" dirty="0" err="1"/>
                <a:t>developments</a:t>
              </a:r>
              <a:r>
                <a:rPr lang="fr-FR" sz="700" dirty="0"/>
                <a:t>)</a:t>
              </a:r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Protein-protein</a:t>
              </a:r>
              <a:r>
                <a:rPr lang="fr-FR" sz="800" dirty="0"/>
                <a:t> or </a:t>
              </a:r>
              <a:r>
                <a:rPr lang="fr-FR" sz="800" dirty="0" err="1"/>
                <a:t>protein</a:t>
              </a:r>
              <a:r>
                <a:rPr lang="fr-FR" sz="800" dirty="0"/>
                <a:t>-ligand </a:t>
              </a:r>
              <a:r>
                <a:rPr lang="fr-FR" sz="800" dirty="0" err="1"/>
                <a:t>inhibitors</a:t>
              </a:r>
              <a:r>
                <a:rPr lang="fr-FR" sz="800" dirty="0"/>
                <a:t> screening</a:t>
              </a:r>
            </a:p>
            <a:p>
              <a:pPr algn="ctr">
                <a:defRPr/>
              </a:pPr>
              <a:r>
                <a:rPr lang="fr-FR" sz="800" dirty="0"/>
                <a:t>- </a:t>
              </a:r>
              <a:r>
                <a:rPr lang="fr-FR" sz="800" dirty="0" err="1"/>
                <a:t>Biophysical</a:t>
              </a:r>
              <a:r>
                <a:rPr lang="fr-FR" sz="800" dirty="0"/>
                <a:t> </a:t>
              </a:r>
              <a:r>
                <a:rPr lang="fr-FR" sz="800" dirty="0" err="1"/>
                <a:t>characterization</a:t>
              </a:r>
              <a:r>
                <a:rPr lang="fr-FR" sz="800" dirty="0"/>
                <a:t> by orthogonal techniques </a:t>
              </a:r>
              <a:r>
                <a:rPr lang="fr-FR" sz="700" dirty="0"/>
                <a:t>(TSA,ITC…) </a:t>
              </a:r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Protein</a:t>
              </a:r>
              <a:r>
                <a:rPr lang="fr-FR" sz="800" dirty="0"/>
                <a:t> production and purifications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11015" y="6229761"/>
            <a:ext cx="3122260" cy="1169551"/>
            <a:chOff x="3277570" y="6358432"/>
            <a:chExt cx="3122260" cy="1169551"/>
          </a:xfrm>
        </p:grpSpPr>
        <p:sp>
          <p:nvSpPr>
            <p:cNvPr id="20" name="ZoneTexte 328"/>
            <p:cNvSpPr>
              <a:spLocks/>
            </p:cNvSpPr>
            <p:nvPr/>
          </p:nvSpPr>
          <p:spPr bwMode="auto">
            <a:xfrm>
              <a:off x="3277570" y="6358432"/>
              <a:ext cx="3122260" cy="116955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fr-FR" sz="700" dirty="0"/>
            </a:p>
            <a:p>
              <a:pPr algn="ctr">
                <a:defRPr/>
              </a:pPr>
              <a:endParaRPr lang="fr-FR" sz="700" dirty="0"/>
            </a:p>
            <a:p>
              <a:pPr marL="171450" indent="-171450" algn="ctr">
                <a:buFontTx/>
                <a:buChar char="-"/>
                <a:defRPr/>
              </a:pPr>
              <a:r>
                <a:rPr lang="fr-FR" sz="800" dirty="0"/>
                <a:t>Production and purifications of a collection of viral enzymes</a:t>
              </a:r>
            </a:p>
            <a:p>
              <a:pPr marL="171450" indent="-171450" algn="ctr">
                <a:buFontTx/>
                <a:buChar char="-"/>
                <a:defRPr/>
              </a:pPr>
              <a:r>
                <a:rPr lang="fr-FR" sz="800" dirty="0"/>
                <a:t>Enzymes </a:t>
              </a:r>
              <a:r>
                <a:rPr lang="fr-FR" sz="800" dirty="0" err="1"/>
                <a:t>inhibitors</a:t>
              </a:r>
              <a:r>
                <a:rPr lang="fr-FR" sz="800" dirty="0"/>
                <a:t> screening </a:t>
              </a:r>
              <a:endParaRPr sz="800" dirty="0"/>
            </a:p>
            <a:p>
              <a:pPr algn="ctr">
                <a:defRPr/>
              </a:pPr>
              <a:r>
                <a:rPr lang="fr-FR" sz="800" dirty="0"/>
                <a:t>(</a:t>
              </a:r>
              <a:r>
                <a:rPr lang="fr-FR" sz="800" dirty="0" err="1"/>
                <a:t>assays</a:t>
              </a:r>
              <a:r>
                <a:rPr lang="fr-FR" sz="800" dirty="0"/>
                <a:t> </a:t>
              </a:r>
              <a:r>
                <a:rPr lang="fr-FR" sz="800" dirty="0" err="1"/>
                <a:t>developments</a:t>
              </a:r>
              <a:r>
                <a:rPr lang="fr-FR" sz="800" dirty="0"/>
                <a:t> (</a:t>
              </a:r>
              <a:r>
                <a:rPr lang="fr-FR" sz="800" dirty="0" err="1"/>
                <a:t>radioactivity</a:t>
              </a:r>
              <a:r>
                <a:rPr lang="fr-FR" sz="800" dirty="0"/>
                <a:t>, fluorescence, HTRF…), </a:t>
              </a:r>
              <a:r>
                <a:rPr lang="fr-FR" sz="800" dirty="0" err="1"/>
                <a:t>miniaturization</a:t>
              </a:r>
              <a:r>
                <a:rPr lang="fr-FR" sz="800" dirty="0"/>
                <a:t> (96/384 </a:t>
              </a:r>
              <a:r>
                <a:rPr lang="fr-FR" sz="800" dirty="0" err="1"/>
                <a:t>wells</a:t>
              </a:r>
              <a:r>
                <a:rPr lang="fr-FR" sz="800" dirty="0"/>
                <a:t>))</a:t>
              </a:r>
              <a:endParaRPr sz="800" dirty="0"/>
            </a:p>
            <a:p>
              <a:pPr algn="ctr">
                <a:buFontTx/>
                <a:buChar char="-"/>
                <a:defRPr/>
              </a:pPr>
              <a:r>
                <a:rPr lang="fr-FR" sz="800" dirty="0" err="1"/>
                <a:t>Protein-protein</a:t>
              </a:r>
              <a:r>
                <a:rPr lang="fr-FR" sz="800" dirty="0"/>
                <a:t> </a:t>
              </a:r>
              <a:r>
                <a:rPr lang="fr-FR" sz="800" dirty="0" err="1"/>
                <a:t>inhibitors</a:t>
              </a:r>
              <a:r>
                <a:rPr lang="fr-FR" sz="800" dirty="0"/>
                <a:t> screening</a:t>
              </a:r>
            </a:p>
            <a:p>
              <a:pPr algn="ctr">
                <a:buFontTx/>
                <a:buChar char="-"/>
                <a:defRPr/>
              </a:pPr>
              <a:r>
                <a:rPr lang="fr-FR" sz="800" dirty="0"/>
                <a:t> </a:t>
              </a:r>
              <a:r>
                <a:rPr lang="fr-FR" sz="800" dirty="0" err="1"/>
                <a:t>Biophysical</a:t>
              </a:r>
              <a:r>
                <a:rPr lang="fr-FR" sz="800" dirty="0"/>
                <a:t> </a:t>
              </a:r>
              <a:r>
                <a:rPr lang="fr-FR" sz="800" dirty="0" err="1"/>
                <a:t>characterization</a:t>
              </a:r>
              <a:r>
                <a:rPr lang="fr-FR" sz="800" dirty="0"/>
                <a:t> by orthogonal techniques (TSA…)</a:t>
              </a:r>
              <a:endParaRPr sz="800" dirty="0"/>
            </a:p>
            <a:p>
              <a:pPr algn="ctr">
                <a:buFontTx/>
                <a:buChar char="-"/>
                <a:defRPr/>
              </a:pPr>
              <a:r>
                <a:rPr lang="fr-FR" sz="800" dirty="0" err="1"/>
                <a:t>Providing</a:t>
              </a:r>
              <a:r>
                <a:rPr lang="fr-FR" sz="800" dirty="0"/>
                <a:t> </a:t>
              </a:r>
              <a:r>
                <a:rPr lang="fr-FR" sz="800" dirty="0" err="1"/>
                <a:t>chemical</a:t>
              </a:r>
              <a:r>
                <a:rPr lang="fr-FR" sz="800" dirty="0"/>
                <a:t> </a:t>
              </a:r>
              <a:r>
                <a:rPr lang="fr-FR" sz="800" dirty="0" err="1"/>
                <a:t>libraries</a:t>
              </a:r>
              <a:r>
                <a:rPr lang="fr-FR" sz="800" dirty="0"/>
                <a:t> (in house or </a:t>
              </a:r>
              <a:r>
                <a:rPr lang="fr-FR" sz="800" dirty="0" err="1"/>
                <a:t>oriented</a:t>
              </a:r>
              <a:r>
                <a:rPr lang="fr-FR" sz="800" dirty="0"/>
                <a:t> </a:t>
              </a:r>
              <a:r>
                <a:rPr lang="fr-FR" sz="800" dirty="0" err="1"/>
                <a:t>chemical</a:t>
              </a:r>
              <a:r>
                <a:rPr lang="fr-FR" sz="800" dirty="0"/>
                <a:t> </a:t>
              </a:r>
              <a:r>
                <a:rPr lang="fr-FR" sz="800" dirty="0" err="1"/>
                <a:t>libraries</a:t>
              </a:r>
              <a:r>
                <a:rPr lang="fr-FR" sz="800" dirty="0"/>
                <a:t>)</a:t>
              </a:r>
              <a:endParaRPr sz="800" dirty="0"/>
            </a:p>
          </p:txBody>
        </p:sp>
        <p:sp>
          <p:nvSpPr>
            <p:cNvPr id="19" name="Rectangle 221"/>
            <p:cNvSpPr>
              <a:spLocks noChangeArrowheads="1"/>
            </p:cNvSpPr>
            <p:nvPr/>
          </p:nvSpPr>
          <p:spPr bwMode="auto">
            <a:xfrm>
              <a:off x="4227315" y="6427858"/>
              <a:ext cx="1438272" cy="17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0272" tIns="10136" rIns="20272" bIns="10136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fr-FR" sz="1000" b="1" dirty="0">
                  <a:solidFill>
                    <a:srgbClr val="660066"/>
                  </a:solidFill>
                  <a:latin typeface="Comic Sans MS"/>
                </a:rPr>
                <a:t>PCML</a:t>
              </a:r>
            </a:p>
            <a:p>
              <a:pPr algn="ctr">
                <a:spcBef>
                  <a:spcPts val="0"/>
                </a:spcBef>
                <a:defRPr/>
              </a:pPr>
              <a:endParaRPr lang="fr-FR" sz="700" dirty="0">
                <a:solidFill>
                  <a:srgbClr val="3333CC"/>
                </a:solidFill>
                <a:latin typeface="Comic Sans MS"/>
              </a:endParaRPr>
            </a:p>
          </p:txBody>
        </p:sp>
      </p:grpSp>
      <p:sp>
        <p:nvSpPr>
          <p:cNvPr id="21" name="Double flèche horizontale 326"/>
          <p:cNvSpPr/>
          <p:nvPr/>
        </p:nvSpPr>
        <p:spPr bwMode="auto">
          <a:xfrm>
            <a:off x="2997060" y="6581665"/>
            <a:ext cx="404513" cy="14397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Double flèche horizontale 322"/>
          <p:cNvSpPr/>
          <p:nvPr/>
        </p:nvSpPr>
        <p:spPr bwMode="auto">
          <a:xfrm rot="3106025">
            <a:off x="1353124" y="8250358"/>
            <a:ext cx="366579" cy="12246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Double flèche horizontale 323"/>
          <p:cNvSpPr/>
          <p:nvPr/>
        </p:nvSpPr>
        <p:spPr bwMode="auto">
          <a:xfrm rot="18306811">
            <a:off x="4953079" y="7928733"/>
            <a:ext cx="771344" cy="127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Double flèche horizontale 333"/>
          <p:cNvSpPr/>
          <p:nvPr/>
        </p:nvSpPr>
        <p:spPr bwMode="auto">
          <a:xfrm rot="5400000">
            <a:off x="3624831" y="8280165"/>
            <a:ext cx="266240" cy="12747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Text Box 3"/>
          <p:cNvSpPr>
            <a:spLocks/>
          </p:cNvSpPr>
          <p:nvPr/>
        </p:nvSpPr>
        <p:spPr bwMode="auto">
          <a:xfrm>
            <a:off x="1286365" y="986787"/>
            <a:ext cx="4506257" cy="3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90" tIns="43193" rIns="86390" bIns="43193">
            <a:prstTxWarp prst="textNoShape">
              <a:avLst/>
            </a:prstTxWarp>
            <a:spAutoFit/>
          </a:bodyPr>
          <a:lstStyle/>
          <a:p>
            <a:pPr algn="ctr" defTabSz="192088">
              <a:spcBef>
                <a:spcPts val="0"/>
              </a:spcBef>
              <a:defRPr/>
            </a:pPr>
            <a:r>
              <a:rPr lang="fr-FR" sz="800" dirty="0">
                <a:latin typeface="Comic Sans MS"/>
              </a:rPr>
              <a:t>B.COUTARD</a:t>
            </a:r>
            <a:r>
              <a:rPr lang="fr-FR" sz="800" baseline="30000" dirty="0">
                <a:latin typeface="Comic Sans MS"/>
              </a:rPr>
              <a:t>3</a:t>
            </a:r>
            <a:r>
              <a:rPr lang="fr-FR" sz="800" dirty="0">
                <a:latin typeface="Comic Sans MS"/>
              </a:rPr>
              <a:t>, C.DERVIAUX</a:t>
            </a:r>
            <a:r>
              <a:rPr lang="fr-FR" sz="800" baseline="30000" dirty="0">
                <a:latin typeface="Comic Sans MS"/>
              </a:rPr>
              <a:t>2</a:t>
            </a:r>
            <a:r>
              <a:rPr lang="fr-FR" sz="800" dirty="0">
                <a:latin typeface="Comic Sans MS"/>
              </a:rPr>
              <a:t>, C. EYDOUX</a:t>
            </a:r>
            <a:r>
              <a:rPr lang="fr-FR" sz="800" baseline="30000" dirty="0">
                <a:latin typeface="Comic Sans MS"/>
              </a:rPr>
              <a:t>1</a:t>
            </a:r>
            <a:r>
              <a:rPr lang="fr-FR" sz="800" dirty="0">
                <a:latin typeface="Comic Sans MS"/>
              </a:rPr>
              <a:t>, J.-C. GUILLEMOT</a:t>
            </a:r>
            <a:r>
              <a:rPr lang="fr-FR" sz="800" baseline="30000" dirty="0">
                <a:latin typeface="Comic Sans MS"/>
              </a:rPr>
              <a:t>1</a:t>
            </a:r>
            <a:r>
              <a:rPr lang="fr-FR" sz="800" dirty="0">
                <a:latin typeface="Comic Sans MS"/>
              </a:rPr>
              <a:t>, </a:t>
            </a:r>
            <a:endParaRPr dirty="0"/>
          </a:p>
          <a:p>
            <a:pPr algn="ctr" defTabSz="192088">
              <a:spcBef>
                <a:spcPts val="0"/>
              </a:spcBef>
              <a:defRPr/>
            </a:pPr>
            <a:r>
              <a:rPr lang="fr-FR" sz="800" dirty="0">
                <a:latin typeface="Comic Sans MS"/>
              </a:rPr>
              <a:t>X. MORELLI</a:t>
            </a:r>
            <a:r>
              <a:rPr lang="fr-FR" sz="800" baseline="30000" dirty="0">
                <a:latin typeface="Comic Sans MS"/>
              </a:rPr>
              <a:t>3</a:t>
            </a:r>
            <a:r>
              <a:rPr lang="fr-FR" sz="800" dirty="0">
                <a:latin typeface="Comic Sans MS"/>
              </a:rPr>
              <a:t>, F.TOURET</a:t>
            </a:r>
            <a:r>
              <a:rPr lang="fr-FR" sz="800" baseline="30000" dirty="0">
                <a:latin typeface="Comic Sans MS"/>
              </a:rPr>
              <a:t>3</a:t>
            </a:r>
            <a:r>
              <a:rPr lang="fr-FR" sz="800" dirty="0">
                <a:latin typeface="Comic Sans MS"/>
              </a:rPr>
              <a:t> (in </a:t>
            </a:r>
            <a:r>
              <a:rPr lang="fr-FR" sz="800" dirty="0" err="1">
                <a:latin typeface="Comic Sans MS"/>
              </a:rPr>
              <a:t>alphabetical</a:t>
            </a:r>
            <a:r>
              <a:rPr lang="fr-FR" sz="800" dirty="0">
                <a:latin typeface="Comic Sans MS"/>
              </a:rPr>
              <a:t> </a:t>
            </a:r>
            <a:r>
              <a:rPr lang="fr-FR" sz="800" dirty="0" err="1">
                <a:latin typeface="Comic Sans MS"/>
              </a:rPr>
              <a:t>order</a:t>
            </a:r>
            <a:r>
              <a:rPr lang="fr-FR" sz="800" dirty="0">
                <a:latin typeface="Comic Sans MS"/>
              </a:rPr>
              <a:t>)</a:t>
            </a:r>
          </a:p>
        </p:txBody>
      </p:sp>
      <p:sp>
        <p:nvSpPr>
          <p:cNvPr id="31" name="Text Box 680"/>
          <p:cNvSpPr>
            <a:spLocks/>
          </p:cNvSpPr>
          <p:nvPr/>
        </p:nvSpPr>
        <p:spPr bwMode="auto">
          <a:xfrm>
            <a:off x="1940600" y="1352449"/>
            <a:ext cx="3575107" cy="29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272" tIns="10136" rIns="20272" bIns="10136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600" dirty="0">
                <a:latin typeface="Comic Sans MS"/>
              </a:rPr>
              <a:t>1  CNRS/AMU  AFMB UMR 7257, </a:t>
            </a:r>
            <a:r>
              <a:rPr lang="fr-FR" sz="600" dirty="0" err="1">
                <a:latin typeface="Comic Sans MS"/>
              </a:rPr>
              <a:t>Polytech</a:t>
            </a:r>
            <a:r>
              <a:rPr lang="fr-FR" sz="600" dirty="0">
                <a:latin typeface="Comic Sans MS"/>
              </a:rPr>
              <a:t> case 925 bât B, 163 av. de </a:t>
            </a:r>
            <a:r>
              <a:rPr lang="fr-FR" sz="600" dirty="0" err="1">
                <a:latin typeface="Comic Sans MS"/>
              </a:rPr>
              <a:t>Luminy</a:t>
            </a:r>
            <a:r>
              <a:rPr lang="fr-FR" sz="600" dirty="0">
                <a:latin typeface="Comic Sans MS"/>
              </a:rPr>
              <a:t>, 13288 Marseille</a:t>
            </a:r>
          </a:p>
          <a:p>
            <a:pPr>
              <a:defRPr/>
            </a:pPr>
            <a:r>
              <a:rPr lang="fr-FR" sz="600" dirty="0">
                <a:latin typeface="Comic Sans MS"/>
              </a:rPr>
              <a:t>2 CNRS/INSERM/AMU/ Institut Paoli-</a:t>
            </a:r>
            <a:r>
              <a:rPr lang="fr-FR" sz="600" dirty="0" err="1">
                <a:latin typeface="Comic Sans MS"/>
              </a:rPr>
              <a:t>Calmettes</a:t>
            </a:r>
            <a:r>
              <a:rPr lang="fr-FR" sz="600" dirty="0">
                <a:latin typeface="Comic Sans MS"/>
              </a:rPr>
              <a:t>, CRCM CS30059, 13273 Marseille cedex 09</a:t>
            </a:r>
          </a:p>
          <a:p>
            <a:pPr>
              <a:spcBef>
                <a:spcPts val="0"/>
              </a:spcBef>
              <a:defRPr/>
            </a:pPr>
            <a:r>
              <a:rPr lang="fr-FR" sz="600" dirty="0">
                <a:latin typeface="Comic Sans MS"/>
              </a:rPr>
              <a:t>3 UMR 190, Unité des virus Emergents, Faculté de Médecine, 27 Bd J. Moulin 13005 Marseille</a:t>
            </a:r>
            <a:endParaRPr dirty="0"/>
          </a:p>
        </p:txBody>
      </p:sp>
      <p:grpSp>
        <p:nvGrpSpPr>
          <p:cNvPr id="71" name="Grouper 485"/>
          <p:cNvGrpSpPr/>
          <p:nvPr/>
        </p:nvGrpSpPr>
        <p:grpSpPr bwMode="auto">
          <a:xfrm>
            <a:off x="125305" y="1736900"/>
            <a:ext cx="6607728" cy="606527"/>
            <a:chOff x="29222" y="1929482"/>
            <a:chExt cx="5328074" cy="1367650"/>
          </a:xfrm>
        </p:grpSpPr>
        <p:sp>
          <p:nvSpPr>
            <p:cNvPr id="72" name="AutoShape 840"/>
            <p:cNvSpPr>
              <a:spLocks noChangeArrowheads="1"/>
            </p:cNvSpPr>
            <p:nvPr/>
          </p:nvSpPr>
          <p:spPr bwMode="auto">
            <a:xfrm>
              <a:off x="29222" y="1929482"/>
              <a:ext cx="5328074" cy="136765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lIns="20272" tIns="10136" rIns="20272" bIns="10136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" name="Rectangle 277"/>
            <p:cNvSpPr>
              <a:spLocks noChangeArrowheads="1"/>
            </p:cNvSpPr>
            <p:nvPr/>
          </p:nvSpPr>
          <p:spPr bwMode="auto">
            <a:xfrm>
              <a:off x="69265" y="2037148"/>
              <a:ext cx="5236689" cy="1156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0272" tIns="10136" rIns="20272" bIns="10136">
              <a:prstTxWarp prst="textNoShape">
                <a:avLst/>
              </a:prstTxWarp>
              <a:spAutoFit/>
            </a:bodyPr>
            <a:lstStyle/>
            <a:p>
              <a:pPr algn="just">
                <a:spcBef>
                  <a:spcPts val="0"/>
                </a:spcBef>
                <a:defRPr/>
              </a:pPr>
              <a:r>
                <a:rPr lang="fr-FR" sz="800" dirty="0">
                  <a:latin typeface="Comic Sans MS"/>
                </a:rPr>
                <a:t>The Marseille Screening Center (</a:t>
              </a:r>
              <a:r>
                <a:rPr lang="fr-FR" sz="800" dirty="0" err="1">
                  <a:latin typeface="Comic Sans MS"/>
                </a:rPr>
                <a:t>MaSC</a:t>
              </a:r>
              <a:r>
                <a:rPr lang="fr-FR" sz="800" dirty="0">
                  <a:latin typeface="Comic Sans MS"/>
                </a:rPr>
                <a:t>) </a:t>
              </a:r>
              <a:r>
                <a:rPr lang="fr-FR" sz="800" dirty="0" err="1">
                  <a:latin typeface="Comic Sans MS"/>
                </a:rPr>
                <a:t>brings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together</a:t>
              </a:r>
              <a:r>
                <a:rPr lang="fr-FR" sz="800" dirty="0">
                  <a:latin typeface="Comic Sans MS"/>
                </a:rPr>
                <a:t> 3 </a:t>
              </a:r>
              <a:r>
                <a:rPr lang="fr-FR" sz="800" dirty="0" err="1">
                  <a:latin typeface="Comic Sans MS"/>
                </a:rPr>
                <a:t>platforms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specialized</a:t>
              </a:r>
              <a:r>
                <a:rPr lang="fr-FR" sz="800" dirty="0">
                  <a:latin typeface="Comic Sans MS"/>
                </a:rPr>
                <a:t> in the </a:t>
              </a:r>
              <a:r>
                <a:rPr lang="fr-FR" sz="800" dirty="0" err="1">
                  <a:latin typeface="Comic Sans MS"/>
                </a:rPr>
                <a:t>development</a:t>
              </a:r>
              <a:r>
                <a:rPr lang="fr-FR" sz="800" dirty="0">
                  <a:latin typeface="Comic Sans MS"/>
                </a:rPr>
                <a:t> and </a:t>
              </a:r>
              <a:r>
                <a:rPr lang="fr-FR" sz="800" dirty="0" err="1">
                  <a:latin typeface="Comic Sans MS"/>
                </a:rPr>
                <a:t>implementation</a:t>
              </a:r>
              <a:r>
                <a:rPr lang="fr-FR" sz="800" dirty="0">
                  <a:latin typeface="Comic Sans MS"/>
                </a:rPr>
                <a:t> of new technologies </a:t>
              </a:r>
              <a:r>
                <a:rPr lang="fr-FR" sz="800" dirty="0" err="1">
                  <a:latin typeface="Comic Sans MS"/>
                </a:rPr>
                <a:t>dedicated</a:t>
              </a:r>
              <a:r>
                <a:rPr lang="fr-FR" sz="800" dirty="0">
                  <a:latin typeface="Comic Sans MS"/>
                </a:rPr>
                <a:t> to the screening of </a:t>
              </a:r>
              <a:r>
                <a:rPr lang="fr-FR" sz="800" dirty="0" err="1">
                  <a:latin typeface="Comic Sans MS"/>
                </a:rPr>
                <a:t>libraries</a:t>
              </a:r>
              <a:r>
                <a:rPr lang="fr-FR" sz="800" dirty="0">
                  <a:latin typeface="Comic Sans MS"/>
                </a:rPr>
                <a:t>, the </a:t>
              </a:r>
              <a:r>
                <a:rPr lang="fr-FR" sz="800" dirty="0" err="1">
                  <a:latin typeface="Comic Sans MS"/>
                </a:rPr>
                <a:t>drug</a:t>
              </a:r>
              <a:r>
                <a:rPr lang="fr-FR" sz="800" dirty="0">
                  <a:latin typeface="Comic Sans MS"/>
                </a:rPr>
                <a:t> design and the </a:t>
              </a:r>
              <a:r>
                <a:rPr lang="fr-FR" sz="800" dirty="0" err="1">
                  <a:latin typeface="Comic Sans MS"/>
                </a:rPr>
                <a:t>discovery</a:t>
              </a:r>
              <a:r>
                <a:rPr lang="fr-FR" sz="800" dirty="0">
                  <a:latin typeface="Comic Sans MS"/>
                </a:rPr>
                <a:t> of new bioactive </a:t>
              </a:r>
              <a:r>
                <a:rPr lang="fr-FR" sz="800" dirty="0" err="1">
                  <a:latin typeface="Comic Sans MS"/>
                </a:rPr>
                <a:t>molecules</a:t>
              </a:r>
              <a:r>
                <a:rPr lang="fr-FR" sz="800" dirty="0">
                  <a:latin typeface="Comic Sans MS"/>
                </a:rPr>
                <a:t>. </a:t>
              </a:r>
              <a:r>
                <a:rPr lang="fr-FR" sz="800" dirty="0" err="1">
                  <a:latin typeface="Comic Sans MS"/>
                </a:rPr>
                <a:t>MaSC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is</a:t>
              </a:r>
              <a:r>
                <a:rPr lang="fr-FR" sz="800" dirty="0">
                  <a:latin typeface="Comic Sans MS"/>
                </a:rPr>
                <a:t> a major asset </a:t>
              </a:r>
              <a:r>
                <a:rPr lang="fr-FR" sz="800" dirty="0" err="1">
                  <a:latin typeface="Comic Sans MS"/>
                </a:rPr>
                <a:t>involved</a:t>
              </a:r>
              <a:r>
                <a:rPr lang="fr-FR" sz="800" dirty="0">
                  <a:latin typeface="Comic Sans MS"/>
                </a:rPr>
                <a:t> in </a:t>
              </a:r>
              <a:r>
                <a:rPr lang="fr-FR" sz="800" dirty="0" err="1">
                  <a:latin typeface="Comic Sans MS"/>
                </a:rPr>
                <a:t>scientific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research</a:t>
              </a:r>
              <a:r>
                <a:rPr lang="fr-FR" sz="800" dirty="0">
                  <a:latin typeface="Comic Sans MS"/>
                </a:rPr>
                <a:t> in the </a:t>
              </a:r>
              <a:r>
                <a:rPr lang="fr-FR" sz="800" dirty="0" err="1">
                  <a:latin typeface="Comic Sans MS"/>
                </a:rPr>
                <a:t>field</a:t>
              </a:r>
              <a:r>
                <a:rPr lang="fr-FR" sz="800" dirty="0">
                  <a:latin typeface="Comic Sans MS"/>
                </a:rPr>
                <a:t> of antiviral and anticancer compounds on </a:t>
              </a:r>
              <a:r>
                <a:rPr lang="fr-FR" sz="800" dirty="0" err="1">
                  <a:latin typeface="Comic Sans MS"/>
                </a:rPr>
                <a:t>protein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targets</a:t>
              </a:r>
              <a:r>
                <a:rPr lang="fr-FR" sz="800" dirty="0">
                  <a:latin typeface="Comic Sans MS"/>
                </a:rPr>
                <a:t>, </a:t>
              </a:r>
              <a:r>
                <a:rPr lang="fr-FR" sz="800" dirty="0" err="1">
                  <a:latin typeface="Comic Sans MS"/>
                </a:rPr>
                <a:t>protein</a:t>
              </a:r>
              <a:r>
                <a:rPr lang="fr-FR" sz="800" dirty="0">
                  <a:latin typeface="Comic Sans MS"/>
                </a:rPr>
                <a:t>/</a:t>
              </a:r>
              <a:r>
                <a:rPr lang="fr-FR" sz="800" dirty="0" err="1">
                  <a:latin typeface="Comic Sans MS"/>
                </a:rPr>
                <a:t>protein</a:t>
              </a:r>
              <a:r>
                <a:rPr lang="fr-FR" sz="800" dirty="0">
                  <a:latin typeface="Comic Sans MS"/>
                </a:rPr>
                <a:t> or </a:t>
              </a:r>
              <a:r>
                <a:rPr lang="fr-FR" sz="800" dirty="0" err="1">
                  <a:latin typeface="Comic Sans MS"/>
                </a:rPr>
                <a:t>protein</a:t>
              </a:r>
              <a:r>
                <a:rPr lang="fr-FR" sz="800" dirty="0">
                  <a:latin typeface="Comic Sans MS"/>
                </a:rPr>
                <a:t>/ligand interactions and </a:t>
              </a:r>
              <a:r>
                <a:rPr lang="fr-FR" sz="800" dirty="0" err="1">
                  <a:latin typeface="Comic Sans MS"/>
                </a:rPr>
                <a:t>infected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cells</a:t>
              </a:r>
              <a:r>
                <a:rPr lang="fr-FR" sz="800" dirty="0">
                  <a:latin typeface="Comic Sans MS"/>
                </a:rPr>
                <a:t>.</a:t>
              </a:r>
            </a:p>
          </p:txBody>
        </p:sp>
      </p:grpSp>
      <p:grpSp>
        <p:nvGrpSpPr>
          <p:cNvPr id="74" name="Grouper 496"/>
          <p:cNvGrpSpPr/>
          <p:nvPr/>
        </p:nvGrpSpPr>
        <p:grpSpPr bwMode="auto">
          <a:xfrm>
            <a:off x="140740" y="9259741"/>
            <a:ext cx="6641060" cy="570059"/>
            <a:chOff x="136939" y="8686800"/>
            <a:chExt cx="6641060" cy="587375"/>
          </a:xfrm>
        </p:grpSpPr>
        <p:sp>
          <p:nvSpPr>
            <p:cNvPr id="75" name="AutoShape 156"/>
            <p:cNvSpPr>
              <a:spLocks noChangeArrowheads="1"/>
            </p:cNvSpPr>
            <p:nvPr/>
          </p:nvSpPr>
          <p:spPr bwMode="auto">
            <a:xfrm>
              <a:off x="136939" y="8686800"/>
              <a:ext cx="6641060" cy="58737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lIns="20272" tIns="10136" rIns="20272" bIns="10136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" name="Text Box 267"/>
            <p:cNvSpPr>
              <a:spLocks/>
            </p:cNvSpPr>
            <p:nvPr/>
          </p:nvSpPr>
          <p:spPr bwMode="auto">
            <a:xfrm>
              <a:off x="167649" y="8775311"/>
              <a:ext cx="6561583" cy="40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0272" tIns="10136" rIns="20272" bIns="10136">
              <a:prstTxWarp prst="textNoShape">
                <a:avLst/>
              </a:prstTxWarp>
              <a:spAutoFit/>
            </a:bodyPr>
            <a:lstStyle/>
            <a:p>
              <a:pPr algn="just">
                <a:defRPr/>
              </a:pPr>
              <a:r>
                <a:rPr lang="fr-FR" sz="800" dirty="0">
                  <a:latin typeface="Comic Sans MS"/>
                </a:rPr>
                <a:t>In </a:t>
              </a:r>
              <a:r>
                <a:rPr lang="fr-FR" sz="800" dirty="0" err="1">
                  <a:latin typeface="Comic Sans MS"/>
                </a:rPr>
                <a:t>order</a:t>
              </a:r>
              <a:r>
                <a:rPr lang="fr-FR" sz="800" dirty="0">
                  <a:latin typeface="Comic Sans MS"/>
                </a:rPr>
                <a:t> to speed-up the </a:t>
              </a:r>
              <a:r>
                <a:rPr lang="fr-FR" sz="800" dirty="0" err="1">
                  <a:latin typeface="Comic Sans MS"/>
                </a:rPr>
                <a:t>discovery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process</a:t>
              </a:r>
              <a:r>
                <a:rPr lang="fr-FR" sz="800" dirty="0">
                  <a:latin typeface="Comic Sans MS"/>
                </a:rPr>
                <a:t> of bioactive compounds, </a:t>
              </a:r>
              <a:r>
                <a:rPr lang="fr-FR" sz="800" dirty="0" err="1">
                  <a:latin typeface="Comic Sans MS"/>
                </a:rPr>
                <a:t>we</a:t>
              </a:r>
              <a:r>
                <a:rPr lang="fr-FR" sz="800" dirty="0">
                  <a:latin typeface="Comic Sans MS"/>
                </a:rPr>
                <a:t> have </a:t>
              </a:r>
              <a:r>
                <a:rPr lang="fr-FR" sz="800" dirty="0" err="1">
                  <a:latin typeface="Comic Sans MS"/>
                </a:rPr>
                <a:t>developed</a:t>
              </a:r>
              <a:r>
                <a:rPr lang="fr-FR" sz="800" dirty="0">
                  <a:latin typeface="Comic Sans MS"/>
                </a:rPr>
                <a:t> a screening </a:t>
              </a:r>
              <a:r>
                <a:rPr lang="fr-FR" sz="800" dirty="0" err="1">
                  <a:latin typeface="Comic Sans MS"/>
                </a:rPr>
                <a:t>workstation</a:t>
              </a:r>
              <a:r>
                <a:rPr lang="fr-FR" sz="800" dirty="0">
                  <a:latin typeface="Comic Sans MS"/>
                </a:rPr>
                <a:t> center, </a:t>
              </a:r>
              <a:r>
                <a:rPr lang="fr-FR" sz="800" dirty="0" err="1">
                  <a:latin typeface="Comic Sans MS"/>
                </a:rPr>
                <a:t>dedicated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both</a:t>
              </a:r>
              <a:r>
                <a:rPr lang="fr-FR" sz="800" dirty="0">
                  <a:latin typeface="Comic Sans MS"/>
                </a:rPr>
                <a:t> to </a:t>
              </a:r>
              <a:r>
                <a:rPr lang="fr-FR" sz="800" dirty="0" err="1">
                  <a:latin typeface="Comic Sans MS"/>
                </a:rPr>
                <a:t>academic</a:t>
              </a:r>
              <a:r>
                <a:rPr lang="fr-FR" sz="800" dirty="0">
                  <a:latin typeface="Comic Sans MS"/>
                </a:rPr>
                <a:t> and </a:t>
              </a:r>
              <a:r>
                <a:rPr lang="fr-FR" sz="800" dirty="0" err="1">
                  <a:latin typeface="Comic Sans MS"/>
                </a:rPr>
                <a:t>industrial</a:t>
              </a:r>
              <a:r>
                <a:rPr lang="fr-FR" sz="800" dirty="0">
                  <a:latin typeface="Comic Sans MS"/>
                </a:rPr>
                <a:t> prestations and/or collaborations . The </a:t>
              </a:r>
              <a:r>
                <a:rPr lang="fr-FR" sz="800" dirty="0" err="1">
                  <a:latin typeface="Comic Sans MS"/>
                </a:rPr>
                <a:t>combination</a:t>
              </a:r>
              <a:r>
                <a:rPr lang="fr-FR" sz="800" dirty="0">
                  <a:latin typeface="Comic Sans MS"/>
                </a:rPr>
                <a:t> of </a:t>
              </a:r>
              <a:r>
                <a:rPr lang="fr-FR" sz="800" dirty="0" err="1">
                  <a:latin typeface="Comic Sans MS"/>
                </a:rPr>
                <a:t>our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experiences</a:t>
              </a:r>
              <a:r>
                <a:rPr lang="fr-FR" sz="800" dirty="0">
                  <a:latin typeface="Comic Sans MS"/>
                </a:rPr>
                <a:t> and know-how </a:t>
              </a:r>
              <a:r>
                <a:rPr lang="fr-FR" sz="800" dirty="0" err="1">
                  <a:latin typeface="Comic Sans MS"/>
                </a:rPr>
                <a:t>creates</a:t>
              </a:r>
              <a:r>
                <a:rPr lang="fr-FR" sz="800" dirty="0">
                  <a:latin typeface="Comic Sans MS"/>
                </a:rPr>
                <a:t> a </a:t>
              </a:r>
              <a:r>
                <a:rPr lang="fr-FR" sz="800" dirty="0" err="1">
                  <a:latin typeface="Comic Sans MS"/>
                </a:rPr>
                <a:t>dynamic</a:t>
              </a:r>
              <a:r>
                <a:rPr lang="fr-FR" sz="800" dirty="0">
                  <a:latin typeface="Comic Sans MS"/>
                </a:rPr>
                <a:t> interface </a:t>
              </a:r>
              <a:r>
                <a:rPr lang="fr-FR" sz="800" dirty="0" err="1">
                  <a:latin typeface="Comic Sans MS"/>
                </a:rPr>
                <a:t>conducive</a:t>
              </a:r>
              <a:r>
                <a:rPr lang="fr-FR" sz="800" dirty="0">
                  <a:latin typeface="Comic Sans MS"/>
                </a:rPr>
                <a:t> to the </a:t>
              </a:r>
              <a:r>
                <a:rPr lang="fr-FR" sz="800" dirty="0" err="1">
                  <a:latin typeface="Comic Sans MS"/>
                </a:rPr>
                <a:t>development</a:t>
              </a:r>
              <a:r>
                <a:rPr lang="fr-FR" sz="800" dirty="0">
                  <a:latin typeface="Comic Sans MS"/>
                </a:rPr>
                <a:t> and </a:t>
              </a:r>
              <a:r>
                <a:rPr lang="fr-FR" sz="800" dirty="0" err="1">
                  <a:latin typeface="Comic Sans MS"/>
                </a:rPr>
                <a:t>optimization</a:t>
              </a:r>
              <a:r>
                <a:rPr lang="fr-FR" sz="800" dirty="0">
                  <a:latin typeface="Comic Sans MS"/>
                </a:rPr>
                <a:t> of </a:t>
              </a:r>
              <a:r>
                <a:rPr lang="fr-FR" sz="800" dirty="0" err="1">
                  <a:latin typeface="Comic Sans MS"/>
                </a:rPr>
                <a:t>your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projects</a:t>
              </a:r>
              <a:r>
                <a:rPr lang="fr-FR" sz="800" dirty="0">
                  <a:latin typeface="Comic Sans MS"/>
                </a:rPr>
                <a:t>.</a:t>
              </a:r>
            </a:p>
          </p:txBody>
        </p:sp>
      </p:grpSp>
      <p:grpSp>
        <p:nvGrpSpPr>
          <p:cNvPr id="77" name="Group 626"/>
          <p:cNvGrpSpPr/>
          <p:nvPr/>
        </p:nvGrpSpPr>
        <p:grpSpPr bwMode="auto">
          <a:xfrm>
            <a:off x="2827861" y="5897153"/>
            <a:ext cx="0" cy="92339"/>
            <a:chOff x="2827861" y="5897153"/>
            <a:chExt cx="0" cy="92339"/>
          </a:xfrm>
        </p:grpSpPr>
        <p:sp>
          <p:nvSpPr>
            <p:cNvPr id="78" name="Rectangle 314"/>
            <p:cNvSpPr>
              <a:spLocks noChangeArrowheads="1"/>
            </p:cNvSpPr>
            <p:nvPr/>
          </p:nvSpPr>
          <p:spPr bwMode="auto">
            <a:xfrm>
              <a:off x="15792" y="15014"/>
              <a:ext cx="0" cy="143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6775">
                <a:defRPr/>
              </a:pPr>
              <a:endParaRPr lang="fr-FR" sz="600">
                <a:latin typeface="Arial"/>
              </a:endParaRPr>
            </a:p>
          </p:txBody>
        </p:sp>
        <p:sp>
          <p:nvSpPr>
            <p:cNvPr id="79" name="Rectangle 316"/>
            <p:cNvSpPr>
              <a:spLocks noChangeArrowheads="1"/>
            </p:cNvSpPr>
            <p:nvPr/>
          </p:nvSpPr>
          <p:spPr bwMode="auto">
            <a:xfrm>
              <a:off x="15792" y="15107"/>
              <a:ext cx="0" cy="143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6775">
                <a:defRPr/>
              </a:pPr>
              <a:endParaRPr lang="fr-FR" sz="600">
                <a:latin typeface="Arial"/>
              </a:endParaRPr>
            </a:p>
          </p:txBody>
        </p:sp>
      </p:grpSp>
      <p:pic>
        <p:nvPicPr>
          <p:cNvPr id="80" name="Image 2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74118" y="99903"/>
            <a:ext cx="366255" cy="372722"/>
          </a:xfrm>
          <a:prstGeom prst="rect">
            <a:avLst/>
          </a:prstGeom>
        </p:spPr>
      </p:pic>
      <p:pic>
        <p:nvPicPr>
          <p:cNvPr id="81" name="Image 243" descr="Lofo_Aix-Marseille_Université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13518" y="558200"/>
            <a:ext cx="990222" cy="355808"/>
          </a:xfrm>
          <a:prstGeom prst="rect">
            <a:avLst/>
          </a:prstGeom>
        </p:spPr>
      </p:pic>
      <p:pic>
        <p:nvPicPr>
          <p:cNvPr id="82" name="Image 245" descr="Logo region PACA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1189" y="1196410"/>
            <a:ext cx="682923" cy="375209"/>
          </a:xfrm>
          <a:prstGeom prst="rect">
            <a:avLst/>
          </a:prstGeom>
        </p:spPr>
      </p:pic>
      <p:pic>
        <p:nvPicPr>
          <p:cNvPr id="83" name="Image 246" descr="Logo_plateforme.jpg"/>
          <p:cNvPicPr>
            <a:picLocks noChangeAspect="1"/>
          </p:cNvPicPr>
          <p:nvPr/>
        </p:nvPicPr>
        <p:blipFill>
          <a:blip r:embed="rId5"/>
          <a:srcRect l="2206" t="16657" r="2481" b="18870"/>
          <a:stretch/>
        </p:blipFill>
        <p:spPr bwMode="auto">
          <a:xfrm>
            <a:off x="88298" y="472625"/>
            <a:ext cx="881428" cy="275039"/>
          </a:xfrm>
          <a:prstGeom prst="rect">
            <a:avLst/>
          </a:prstGeom>
        </p:spPr>
      </p:pic>
      <p:grpSp>
        <p:nvGrpSpPr>
          <p:cNvPr id="103" name="Groupe 102"/>
          <p:cNvGrpSpPr/>
          <p:nvPr/>
        </p:nvGrpSpPr>
        <p:grpSpPr>
          <a:xfrm>
            <a:off x="1254257" y="100502"/>
            <a:ext cx="4330701" cy="882229"/>
            <a:chOff x="1316578" y="174114"/>
            <a:chExt cx="4330701" cy="882229"/>
          </a:xfrm>
        </p:grpSpPr>
        <p:grpSp>
          <p:nvGrpSpPr>
            <p:cNvPr id="27" name="Grouper 98"/>
            <p:cNvGrpSpPr/>
            <p:nvPr/>
          </p:nvGrpSpPr>
          <p:grpSpPr bwMode="auto">
            <a:xfrm>
              <a:off x="1316578" y="174114"/>
              <a:ext cx="4330701" cy="676033"/>
              <a:chOff x="1336720" y="174869"/>
              <a:chExt cx="4330701" cy="676033"/>
            </a:xfrm>
          </p:grpSpPr>
          <p:sp>
            <p:nvSpPr>
              <p:cNvPr id="28" name="Rectangle 558"/>
              <p:cNvSpPr>
                <a:spLocks noChangeArrowheads="1"/>
              </p:cNvSpPr>
              <p:nvPr/>
            </p:nvSpPr>
            <p:spPr bwMode="auto">
              <a:xfrm>
                <a:off x="1336721" y="174869"/>
                <a:ext cx="4330700" cy="67603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0272" tIns="10136" rIns="20272" bIns="10136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9" name="Text Box 2"/>
              <p:cNvSpPr>
                <a:spLocks/>
              </p:cNvSpPr>
              <p:nvPr/>
            </p:nvSpPr>
            <p:spPr bwMode="auto">
              <a:xfrm>
                <a:off x="1336720" y="272480"/>
                <a:ext cx="4330700" cy="287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6390" tIns="43193" rIns="86390" bIns="43193">
                <a:prstTxWarp prst="textNoShape">
                  <a:avLst/>
                </a:prstTxWarp>
                <a:spAutoFit/>
              </a:bodyPr>
              <a:lstStyle/>
              <a:p>
                <a:pPr algn="ctr" defTabSz="192088">
                  <a:defRPr/>
                </a:pPr>
                <a:r>
                  <a:rPr lang="fr-FR" sz="1300" b="1" dirty="0" err="1">
                    <a:latin typeface="Comic Sans MS"/>
                  </a:rPr>
                  <a:t>MArseille</a:t>
                </a:r>
                <a:r>
                  <a:rPr lang="fr-FR" sz="1300" b="1" dirty="0">
                    <a:latin typeface="Comic Sans MS"/>
                  </a:rPr>
                  <a:t> Screening Center : </a:t>
                </a:r>
                <a:r>
                  <a:rPr lang="fr-FR" sz="1300" b="1" dirty="0" err="1">
                    <a:latin typeface="Comic Sans MS"/>
                  </a:rPr>
                  <a:t>MaSC</a:t>
                </a:r>
                <a:endParaRPr dirty="0"/>
              </a:p>
            </p:txBody>
          </p:sp>
        </p:grpSp>
        <p:sp>
          <p:nvSpPr>
            <p:cNvPr id="84" name="Rectangle 1"/>
            <p:cNvSpPr/>
            <p:nvPr/>
          </p:nvSpPr>
          <p:spPr bwMode="auto">
            <a:xfrm>
              <a:off x="1844131" y="840899"/>
              <a:ext cx="3429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92088">
                <a:defRPr/>
              </a:pPr>
              <a:r>
                <a:rPr lang="fr-FR" sz="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</a:rPr>
                <a:t>Contact: Jean-Claude.Guillemot@univ-amu.fr</a:t>
              </a:r>
            </a:p>
          </p:txBody>
        </p:sp>
      </p:grpSp>
      <p:pic>
        <p:nvPicPr>
          <p:cNvPr id="99" name="Image 2" descr="ville-de-marseille-logo.jp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317" y="1196884"/>
            <a:ext cx="834348" cy="353152"/>
          </a:xfrm>
          <a:prstGeom prst="rect">
            <a:avLst/>
          </a:prstGeom>
        </p:spPr>
      </p:pic>
      <p:pic>
        <p:nvPicPr>
          <p:cNvPr id="100" name="Image 5" descr="INSERM-mpi.jpg"/>
          <p:cNvPicPr>
            <a:picLocks noChangeAspect="1"/>
          </p:cNvPicPr>
          <p:nvPr/>
        </p:nvPicPr>
        <p:blipFill>
          <a:blip r:embed="rId7"/>
          <a:srcRect l="25491" t="15541" r="1822" b="14849"/>
          <a:stretch/>
        </p:blipFill>
        <p:spPr bwMode="auto">
          <a:xfrm>
            <a:off x="5755064" y="935909"/>
            <a:ext cx="937721" cy="342448"/>
          </a:xfrm>
          <a:prstGeom prst="rect">
            <a:avLst/>
          </a:prstGeom>
        </p:spPr>
      </p:pic>
      <p:sp>
        <p:nvSpPr>
          <p:cNvPr id="101" name="AutoShape 156"/>
          <p:cNvSpPr>
            <a:spLocks noChangeArrowheads="1"/>
          </p:cNvSpPr>
          <p:nvPr/>
        </p:nvSpPr>
        <p:spPr bwMode="auto">
          <a:xfrm>
            <a:off x="125305" y="5877918"/>
            <a:ext cx="6607728" cy="328746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lIns="20272" tIns="10136" rIns="20272" bIns="10136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22843" r="8351" b="29498"/>
          <a:stretch/>
        </p:blipFill>
        <p:spPr>
          <a:xfrm>
            <a:off x="230887" y="84698"/>
            <a:ext cx="761850" cy="395901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52" y="103226"/>
            <a:ext cx="511333" cy="420998"/>
          </a:xfrm>
          <a:prstGeom prst="rect">
            <a:avLst/>
          </a:prstGeom>
        </p:spPr>
      </p:pic>
      <p:grpSp>
        <p:nvGrpSpPr>
          <p:cNvPr id="111" name="Groupe 110"/>
          <p:cNvGrpSpPr/>
          <p:nvPr/>
        </p:nvGrpSpPr>
        <p:grpSpPr>
          <a:xfrm>
            <a:off x="135795" y="2393693"/>
            <a:ext cx="6628510" cy="3406057"/>
            <a:chOff x="104523" y="2250013"/>
            <a:chExt cx="6628510" cy="3266761"/>
          </a:xfrm>
        </p:grpSpPr>
        <p:grpSp>
          <p:nvGrpSpPr>
            <p:cNvPr id="35" name="Grouper 490"/>
            <p:cNvGrpSpPr/>
            <p:nvPr/>
          </p:nvGrpSpPr>
          <p:grpSpPr bwMode="auto">
            <a:xfrm>
              <a:off x="104523" y="2250013"/>
              <a:ext cx="6628510" cy="3266761"/>
              <a:chOff x="125304" y="1486823"/>
              <a:chExt cx="6628511" cy="3143170"/>
            </a:xfrm>
          </p:grpSpPr>
          <p:grpSp>
            <p:nvGrpSpPr>
              <p:cNvPr id="36" name="Grouper 124"/>
              <p:cNvGrpSpPr/>
              <p:nvPr/>
            </p:nvGrpSpPr>
            <p:grpSpPr bwMode="auto">
              <a:xfrm>
                <a:off x="125304" y="1486823"/>
                <a:ext cx="3130310" cy="1841138"/>
                <a:chOff x="147638" y="1683736"/>
                <a:chExt cx="2934669" cy="1835593"/>
              </a:xfrm>
            </p:grpSpPr>
            <p:sp>
              <p:nvSpPr>
                <p:cNvPr id="37" name="Rectangle 221"/>
                <p:cNvSpPr>
                  <a:spLocks noChangeArrowheads="1"/>
                </p:cNvSpPr>
                <p:nvPr/>
              </p:nvSpPr>
              <p:spPr bwMode="auto">
                <a:xfrm>
                  <a:off x="659020" y="1713584"/>
                  <a:ext cx="1905000" cy="2705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20272" tIns="10136" rIns="20272" bIns="10136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1000" b="1" dirty="0" err="1">
                      <a:solidFill>
                        <a:srgbClr val="660066"/>
                      </a:solidFill>
                      <a:latin typeface="Comic Sans MS"/>
                    </a:rPr>
                    <a:t>HiTS</a:t>
                  </a:r>
                  <a:endParaRPr dirty="0"/>
                </a:p>
                <a:p>
                  <a:pPr algn="ctr">
                    <a:spcBef>
                      <a:spcPts val="0"/>
                    </a:spcBef>
                    <a:defRPr/>
                  </a:pPr>
                  <a:endParaRPr lang="fr-FR" sz="700" dirty="0">
                    <a:solidFill>
                      <a:srgbClr val="3333CC"/>
                    </a:solidFill>
                    <a:latin typeface="Comic Sans MS"/>
                  </a:endParaRPr>
                </a:p>
              </p:txBody>
            </p:sp>
            <p:sp>
              <p:nvSpPr>
                <p:cNvPr id="38" name="AutoShape 840"/>
                <p:cNvSpPr>
                  <a:spLocks noChangeArrowheads="1"/>
                </p:cNvSpPr>
                <p:nvPr/>
              </p:nvSpPr>
              <p:spPr bwMode="auto">
                <a:xfrm>
                  <a:off x="147638" y="1683736"/>
                  <a:ext cx="2934669" cy="1835593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20272" tIns="10136" rIns="20272" bIns="10136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5988" y="1873063"/>
                  <a:ext cx="2785979" cy="698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0272" tIns="10136" rIns="20272" bIns="10136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fr-FR" sz="800" u="sng" dirty="0" err="1">
                      <a:latin typeface="Comic Sans MS"/>
                    </a:rPr>
                    <a:t>protein-protein</a:t>
                  </a:r>
                  <a:r>
                    <a:rPr lang="fr-FR" sz="800" u="sng" dirty="0">
                      <a:latin typeface="Comic Sans MS"/>
                    </a:rPr>
                    <a:t> or </a:t>
                  </a:r>
                  <a:r>
                    <a:rPr lang="fr-FR" sz="800" u="sng" dirty="0" err="1">
                      <a:latin typeface="Comic Sans MS"/>
                    </a:rPr>
                    <a:t>protein</a:t>
                  </a:r>
                  <a:r>
                    <a:rPr lang="fr-FR" sz="800" u="sng" dirty="0">
                      <a:latin typeface="Comic Sans MS"/>
                    </a:rPr>
                    <a:t>-ligand interaction </a:t>
                  </a:r>
                  <a:r>
                    <a:rPr lang="fr-FR" sz="800" u="sng" dirty="0" err="1">
                      <a:latin typeface="Comic Sans MS"/>
                    </a:rPr>
                    <a:t>inhibitors</a:t>
                  </a:r>
                  <a:r>
                    <a:rPr lang="fr-FR" sz="800" u="sng" dirty="0">
                      <a:latin typeface="Comic Sans MS"/>
                    </a:rPr>
                    <a:t>: </a:t>
                  </a:r>
                  <a:endParaRPr lang="fr-FR" sz="800" dirty="0">
                    <a:latin typeface="Comic Sans MS"/>
                  </a:endParaRPr>
                </a:p>
                <a:p>
                  <a:pPr algn="ctr">
                    <a:defRPr/>
                  </a:pPr>
                  <a:r>
                    <a:rPr lang="fr-FR" sz="800" dirty="0">
                      <a:latin typeface="Comic Sans MS" panose="030F0702030302020204" pitchFamily="66" charset="0"/>
                    </a:rPr>
                    <a:t> </a:t>
                  </a:r>
                  <a:r>
                    <a:rPr lang="fr-FR" sz="800" dirty="0" err="1">
                      <a:latin typeface="Comic Sans MS" panose="030F0702030302020204" pitchFamily="66" charset="0"/>
                    </a:rPr>
                    <a:t>Protein</a:t>
                  </a:r>
                  <a:r>
                    <a:rPr lang="fr-FR" sz="800" dirty="0">
                      <a:latin typeface="Comic Sans MS" panose="030F0702030302020204" pitchFamily="66" charset="0"/>
                    </a:rPr>
                    <a:t> production and purifications</a:t>
                  </a:r>
                </a:p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dirty="0" err="1">
                      <a:latin typeface="Comic Sans MS"/>
                    </a:rPr>
                    <a:t>Developement</a:t>
                  </a:r>
                  <a:r>
                    <a:rPr lang="fr-FR" sz="800" dirty="0">
                      <a:latin typeface="Comic Sans MS"/>
                    </a:rPr>
                    <a:t> and </a:t>
                  </a:r>
                  <a:r>
                    <a:rPr lang="fr-FR" sz="800" dirty="0" err="1">
                      <a:latin typeface="Comic Sans MS"/>
                    </a:rPr>
                    <a:t>miniaturization</a:t>
                  </a:r>
                  <a:r>
                    <a:rPr lang="fr-FR" sz="800" dirty="0">
                      <a:latin typeface="Comic Sans MS"/>
                    </a:rPr>
                    <a:t> of </a:t>
                  </a:r>
                  <a:r>
                    <a:rPr lang="fr-FR" sz="800" dirty="0" err="1">
                      <a:latin typeface="Comic Sans MS"/>
                    </a:rPr>
                    <a:t>assays</a:t>
                  </a:r>
                  <a:r>
                    <a:rPr lang="fr-FR" sz="800" dirty="0">
                      <a:latin typeface="Comic Sans MS"/>
                    </a:rPr>
                    <a:t> </a:t>
                  </a:r>
                </a:p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dirty="0">
                      <a:latin typeface="Comic Sans MS"/>
                    </a:rPr>
                    <a:t> </a:t>
                  </a:r>
                  <a:r>
                    <a:rPr lang="fr-FR" sz="800" dirty="0" err="1">
                      <a:latin typeface="Comic Sans MS"/>
                    </a:rPr>
                    <a:t>Robotized</a:t>
                  </a:r>
                  <a:r>
                    <a:rPr lang="fr-FR" sz="800" dirty="0">
                      <a:latin typeface="Comic Sans MS"/>
                    </a:rPr>
                    <a:t> High </a:t>
                  </a:r>
                  <a:r>
                    <a:rPr lang="fr-FR" sz="800" dirty="0" err="1">
                      <a:latin typeface="Comic Sans MS"/>
                    </a:rPr>
                    <a:t>throughput</a:t>
                  </a:r>
                  <a:r>
                    <a:rPr lang="fr-FR" sz="800" dirty="0">
                      <a:latin typeface="Comic Sans MS"/>
                    </a:rPr>
                    <a:t> screening</a:t>
                  </a:r>
                </a:p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dirty="0" err="1">
                      <a:latin typeface="Comic Sans MS"/>
                    </a:rPr>
                    <a:t>Chemoinformatic</a:t>
                  </a:r>
                  <a:r>
                    <a:rPr lang="fr-FR" sz="800" dirty="0">
                      <a:latin typeface="Comic Sans MS"/>
                    </a:rPr>
                    <a:t> and </a:t>
                  </a:r>
                  <a:r>
                    <a:rPr lang="fr-FR" sz="800" dirty="0" err="1">
                      <a:latin typeface="Comic Sans MS"/>
                    </a:rPr>
                    <a:t>molecular</a:t>
                  </a:r>
                  <a:r>
                    <a:rPr lang="fr-FR" sz="800" dirty="0">
                      <a:latin typeface="Comic Sans MS"/>
                    </a:rPr>
                    <a:t> </a:t>
                  </a:r>
                  <a:r>
                    <a:rPr lang="fr-FR" sz="800" dirty="0" err="1">
                      <a:latin typeface="Comic Sans MS"/>
                    </a:rPr>
                    <a:t>modeling</a:t>
                  </a:r>
                  <a:endParaRPr lang="fr-FR" sz="800" dirty="0">
                    <a:latin typeface="Comic Sans MS"/>
                  </a:endParaRPr>
                </a:p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dirty="0">
                      <a:latin typeface="Comic Sans MS"/>
                    </a:rPr>
                    <a:t> </a:t>
                  </a:r>
                </a:p>
              </p:txBody>
            </p:sp>
          </p:grpSp>
          <p:grpSp>
            <p:nvGrpSpPr>
              <p:cNvPr id="41" name="Grouper 125"/>
              <p:cNvGrpSpPr/>
              <p:nvPr/>
            </p:nvGrpSpPr>
            <p:grpSpPr bwMode="auto">
              <a:xfrm>
                <a:off x="3522038" y="1500723"/>
                <a:ext cx="3213537" cy="1827238"/>
                <a:chOff x="-116004" y="1697592"/>
                <a:chExt cx="2797292" cy="1821732"/>
              </a:xfrm>
            </p:grpSpPr>
            <p:sp>
              <p:nvSpPr>
                <p:cNvPr id="42" name="Rectangle 221"/>
                <p:cNvSpPr>
                  <a:spLocks noChangeArrowheads="1"/>
                </p:cNvSpPr>
                <p:nvPr/>
              </p:nvSpPr>
              <p:spPr bwMode="auto">
                <a:xfrm>
                  <a:off x="90577" y="1728536"/>
                  <a:ext cx="2446992" cy="3148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0272" tIns="10136" rIns="20272" bIns="10136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1000" b="1" dirty="0">
                      <a:solidFill>
                        <a:srgbClr val="660066"/>
                      </a:solidFill>
                      <a:latin typeface="Comic Sans MS"/>
                    </a:rPr>
                    <a:t>Screening Platform </a:t>
                  </a:r>
                  <a:r>
                    <a:rPr lang="fr-FR" sz="1000" b="1" dirty="0" err="1">
                      <a:solidFill>
                        <a:srgbClr val="660066"/>
                      </a:solidFill>
                      <a:latin typeface="Comic Sans MS"/>
                    </a:rPr>
                    <a:t>from</a:t>
                  </a:r>
                  <a:r>
                    <a:rPr lang="fr-FR" sz="1000" b="1" dirty="0">
                      <a:solidFill>
                        <a:srgbClr val="660066"/>
                      </a:solidFill>
                      <a:latin typeface="Comic Sans MS"/>
                    </a:rPr>
                    <a:t> Marseille </a:t>
                  </a:r>
                  <a:r>
                    <a:rPr lang="fr-FR" sz="1000" b="1" dirty="0" err="1">
                      <a:solidFill>
                        <a:srgbClr val="660066"/>
                      </a:solidFill>
                      <a:latin typeface="Comic Sans MS"/>
                    </a:rPr>
                    <a:t>Timone</a:t>
                  </a:r>
                  <a:r>
                    <a:rPr lang="fr-FR" sz="1000" b="1" dirty="0">
                      <a:solidFill>
                        <a:srgbClr val="660066"/>
                      </a:solidFill>
                      <a:latin typeface="Comic Sans MS"/>
                    </a:rPr>
                    <a:t> (PCVMT)</a:t>
                  </a:r>
                </a:p>
              </p:txBody>
            </p:sp>
            <p:sp>
              <p:nvSpPr>
                <p:cNvPr id="44" name="Rectangle 277"/>
                <p:cNvSpPr>
                  <a:spLocks noChangeArrowheads="1"/>
                </p:cNvSpPr>
                <p:nvPr/>
              </p:nvSpPr>
              <p:spPr bwMode="auto">
                <a:xfrm>
                  <a:off x="-15141" y="2072273"/>
                  <a:ext cx="2595564" cy="358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0272" tIns="10136" rIns="20272" bIns="10136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u="sng" dirty="0">
                      <a:latin typeface="Comic Sans MS"/>
                    </a:rPr>
                    <a:t>Antiviral </a:t>
                  </a:r>
                  <a:r>
                    <a:rPr lang="fr-FR" sz="800" u="sng" dirty="0" err="1">
                      <a:latin typeface="Comic Sans MS"/>
                    </a:rPr>
                    <a:t>target</a:t>
                  </a:r>
                  <a:r>
                    <a:rPr lang="fr-FR" sz="800" u="sng" dirty="0">
                      <a:latin typeface="Comic Sans MS"/>
                    </a:rPr>
                    <a:t> in </a:t>
                  </a:r>
                  <a:r>
                    <a:rPr lang="fr-FR" sz="800" u="sng" dirty="0" err="1">
                      <a:latin typeface="Comic Sans MS"/>
                    </a:rPr>
                    <a:t>cellulo</a:t>
                  </a:r>
                  <a:r>
                    <a:rPr lang="fr-FR" sz="800" u="sng" dirty="0">
                      <a:latin typeface="Comic Sans MS"/>
                    </a:rPr>
                    <a:t> : </a:t>
                  </a:r>
                </a:p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dirty="0">
                      <a:latin typeface="Comic Sans MS"/>
                    </a:rPr>
                    <a:t>Screening </a:t>
                  </a:r>
                  <a:r>
                    <a:rPr lang="fr-FR" sz="800" dirty="0" err="1">
                      <a:latin typeface="Comic Sans MS"/>
                    </a:rPr>
                    <a:t>against</a:t>
                  </a:r>
                  <a:r>
                    <a:rPr lang="fr-FR" sz="800" dirty="0">
                      <a:latin typeface="Comic Sans MS"/>
                    </a:rPr>
                    <a:t> </a:t>
                  </a:r>
                  <a:r>
                    <a:rPr lang="fr-FR" sz="800" dirty="0" err="1">
                      <a:latin typeface="Comic Sans MS"/>
                    </a:rPr>
                    <a:t>viruses</a:t>
                  </a:r>
                  <a:r>
                    <a:rPr lang="fr-FR" sz="800" dirty="0">
                      <a:latin typeface="Comic Sans MS"/>
                    </a:rPr>
                    <a:t> (</a:t>
                  </a:r>
                  <a:r>
                    <a:rPr lang="fr-FR" sz="800" dirty="0" err="1">
                      <a:latin typeface="Comic Sans MS"/>
                    </a:rPr>
                    <a:t>wild</a:t>
                  </a:r>
                  <a:r>
                    <a:rPr lang="fr-FR" sz="800" dirty="0">
                      <a:latin typeface="Comic Sans MS"/>
                    </a:rPr>
                    <a:t> type or recombinant)</a:t>
                  </a:r>
                </a:p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800" dirty="0" err="1">
                      <a:latin typeface="Comic Sans MS"/>
                    </a:rPr>
                    <a:t>Resistance</a:t>
                  </a:r>
                  <a:r>
                    <a:rPr lang="fr-FR" sz="800" dirty="0">
                      <a:latin typeface="Comic Sans MS"/>
                    </a:rPr>
                    <a:t> </a:t>
                  </a:r>
                  <a:r>
                    <a:rPr lang="fr-FR" sz="800" dirty="0" err="1">
                      <a:latin typeface="Comic Sans MS"/>
                    </a:rPr>
                    <a:t>assays</a:t>
                  </a:r>
                  <a:endParaRPr dirty="0"/>
                </a:p>
              </p:txBody>
            </p:sp>
            <p:sp>
              <p:nvSpPr>
                <p:cNvPr id="45" name="AutoShape 840"/>
                <p:cNvSpPr>
                  <a:spLocks noChangeArrowheads="1"/>
                </p:cNvSpPr>
                <p:nvPr/>
              </p:nvSpPr>
              <p:spPr bwMode="auto">
                <a:xfrm>
                  <a:off x="-116004" y="1697592"/>
                  <a:ext cx="2797292" cy="1821732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20272" tIns="10136" rIns="20272" bIns="10136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46" name="Grouper 165"/>
              <p:cNvGrpSpPr/>
              <p:nvPr/>
            </p:nvGrpSpPr>
            <p:grpSpPr bwMode="auto">
              <a:xfrm>
                <a:off x="151871" y="3397084"/>
                <a:ext cx="6601944" cy="1232909"/>
                <a:chOff x="147638" y="2113676"/>
                <a:chExt cx="2533650" cy="500999"/>
              </a:xfrm>
            </p:grpSpPr>
            <p:sp>
              <p:nvSpPr>
                <p:cNvPr id="47" name="Rectangle 221"/>
                <p:cNvSpPr>
                  <a:spLocks noChangeArrowheads="1"/>
                </p:cNvSpPr>
                <p:nvPr/>
              </p:nvSpPr>
              <p:spPr bwMode="auto">
                <a:xfrm>
                  <a:off x="457483" y="2141496"/>
                  <a:ext cx="1883224" cy="110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0272" tIns="10136" rIns="20272" bIns="10136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defRPr/>
                  </a:pPr>
                  <a:r>
                    <a:rPr lang="fr-FR" sz="1000" b="1" dirty="0">
                      <a:solidFill>
                        <a:srgbClr val="660066"/>
                      </a:solidFill>
                      <a:latin typeface="Comic Sans MS"/>
                    </a:rPr>
                    <a:t>Screening Platform </a:t>
                  </a:r>
                  <a:r>
                    <a:rPr lang="fr-FR" sz="1000" b="1" dirty="0" err="1">
                      <a:solidFill>
                        <a:srgbClr val="660066"/>
                      </a:solidFill>
                      <a:latin typeface="Comic Sans MS"/>
                    </a:rPr>
                    <a:t>from</a:t>
                  </a:r>
                  <a:r>
                    <a:rPr lang="fr-FR" sz="1000" b="1" dirty="0">
                      <a:solidFill>
                        <a:srgbClr val="660066"/>
                      </a:solidFill>
                      <a:latin typeface="Comic Sans MS"/>
                    </a:rPr>
                    <a:t> Marseille-</a:t>
                  </a:r>
                  <a:r>
                    <a:rPr lang="fr-FR" sz="1000" b="1" dirty="0" err="1">
                      <a:solidFill>
                        <a:srgbClr val="660066"/>
                      </a:solidFill>
                      <a:latin typeface="Comic Sans MS"/>
                    </a:rPr>
                    <a:t>Luminy</a:t>
                  </a:r>
                  <a:r>
                    <a:rPr lang="fr-FR" sz="1000" b="1" dirty="0">
                      <a:solidFill>
                        <a:srgbClr val="660066"/>
                      </a:solidFill>
                      <a:latin typeface="Comic Sans MS"/>
                    </a:rPr>
                    <a:t> (PCML)</a:t>
                  </a:r>
                </a:p>
                <a:p>
                  <a:pPr algn="ctr">
                    <a:spcBef>
                      <a:spcPts val="0"/>
                    </a:spcBef>
                    <a:defRPr/>
                  </a:pPr>
                  <a:endParaRPr lang="fr-FR" sz="700" dirty="0">
                    <a:solidFill>
                      <a:srgbClr val="3333CC"/>
                    </a:solidFill>
                    <a:latin typeface="Comic Sans MS"/>
                  </a:endParaRPr>
                </a:p>
              </p:txBody>
            </p:sp>
            <p:sp>
              <p:nvSpPr>
                <p:cNvPr id="48" name="AutoShape 840"/>
                <p:cNvSpPr>
                  <a:spLocks noChangeArrowheads="1"/>
                </p:cNvSpPr>
                <p:nvPr/>
              </p:nvSpPr>
              <p:spPr bwMode="auto">
                <a:xfrm>
                  <a:off x="147638" y="2113676"/>
                  <a:ext cx="2533650" cy="500999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lIns="20272" tIns="10136" rIns="20272" bIns="10136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Rectangle 168"/>
                <p:cNvSpPr/>
                <p:nvPr/>
              </p:nvSpPr>
              <p:spPr bwMode="auto">
                <a:xfrm>
                  <a:off x="1028701" y="2499039"/>
                  <a:ext cx="665730" cy="8754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fr-FR" sz="800" dirty="0">
                      <a:solidFill>
                        <a:srgbClr val="000000"/>
                      </a:solidFill>
                    </a:rPr>
                    <a:t>Jean-Claude.Guillemot@univ-amu.fr</a:t>
                  </a:r>
                </a:p>
              </p:txBody>
            </p:sp>
          </p:grpSp>
        </p:grpSp>
        <p:pic>
          <p:nvPicPr>
            <p:cNvPr id="85" name="Image 247" descr="biomek I5-1 new.jpg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407263" y="4486220"/>
              <a:ext cx="1496185" cy="868888"/>
            </a:xfrm>
            <a:prstGeom prst="rect">
              <a:avLst/>
            </a:prstGeom>
          </p:spPr>
        </p:pic>
        <p:pic>
          <p:nvPicPr>
            <p:cNvPr id="86" name="Image 248" descr="biomek 4000-new.jpg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4772876" y="4495920"/>
              <a:ext cx="1728330" cy="835293"/>
            </a:xfrm>
            <a:prstGeom prst="rect">
              <a:avLst/>
            </a:prstGeom>
          </p:spPr>
        </p:pic>
        <p:sp>
          <p:nvSpPr>
            <p:cNvPr id="106" name="Rectangle 168"/>
            <p:cNvSpPr/>
            <p:nvPr/>
          </p:nvSpPr>
          <p:spPr bwMode="auto">
            <a:xfrm>
              <a:off x="967506" y="3872414"/>
              <a:ext cx="1246337" cy="2239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800" dirty="0">
                  <a:solidFill>
                    <a:srgbClr val="000000"/>
                  </a:solidFill>
                </a:rPr>
                <a:t>xavier.morelli@inserm.fr</a:t>
              </a:r>
            </a:p>
          </p:txBody>
        </p:sp>
        <p:pic>
          <p:nvPicPr>
            <p:cNvPr id="108" name="Image 10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82"/>
            <a:stretch/>
          </p:blipFill>
          <p:spPr>
            <a:xfrm>
              <a:off x="3634977" y="3058139"/>
              <a:ext cx="1289955" cy="744162"/>
            </a:xfrm>
            <a:prstGeom prst="rect">
              <a:avLst/>
            </a:prstGeom>
          </p:spPr>
        </p:pic>
        <p:pic>
          <p:nvPicPr>
            <p:cNvPr id="109" name="Image 10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19"/>
            <a:stretch/>
          </p:blipFill>
          <p:spPr>
            <a:xfrm>
              <a:off x="5644876" y="3032350"/>
              <a:ext cx="907172" cy="764636"/>
            </a:xfrm>
            <a:prstGeom prst="rect">
              <a:avLst/>
            </a:prstGeom>
          </p:spPr>
        </p:pic>
        <p:sp>
          <p:nvSpPr>
            <p:cNvPr id="107" name="Rectangle 168"/>
            <p:cNvSpPr/>
            <p:nvPr/>
          </p:nvSpPr>
          <p:spPr bwMode="auto">
            <a:xfrm>
              <a:off x="4497830" y="3885454"/>
              <a:ext cx="1452133" cy="2239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800" dirty="0">
                  <a:solidFill>
                    <a:srgbClr val="000000"/>
                  </a:solidFill>
                </a:rPr>
                <a:t>Bruno.Coutard@univ-amu.fr</a:t>
              </a:r>
            </a:p>
          </p:txBody>
        </p:sp>
        <p:sp>
          <p:nvSpPr>
            <p:cNvPr id="110" name="Rectangle 277"/>
            <p:cNvSpPr>
              <a:spLocks noChangeArrowheads="1"/>
            </p:cNvSpPr>
            <p:nvPr/>
          </p:nvSpPr>
          <p:spPr bwMode="auto">
            <a:xfrm>
              <a:off x="1903448" y="4551071"/>
              <a:ext cx="2768599" cy="759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0272" tIns="10136" rIns="20272" bIns="10136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800" u="sng" dirty="0">
                  <a:latin typeface="Comic Sans MS"/>
                </a:rPr>
                <a:t>Antiviral </a:t>
              </a:r>
              <a:r>
                <a:rPr lang="fr-FR" sz="800" u="sng" dirty="0" err="1">
                  <a:latin typeface="Comic Sans MS"/>
                </a:rPr>
                <a:t>target</a:t>
              </a:r>
              <a:r>
                <a:rPr lang="fr-FR" sz="800" u="sng" dirty="0">
                  <a:latin typeface="Comic Sans MS"/>
                </a:rPr>
                <a:t> in vitro : 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fr-FR" sz="800" dirty="0" err="1">
                  <a:latin typeface="Comic Sans MS"/>
                </a:rPr>
                <a:t>Proteins</a:t>
              </a:r>
              <a:r>
                <a:rPr lang="fr-FR" sz="800" dirty="0">
                  <a:latin typeface="Comic Sans MS"/>
                </a:rPr>
                <a:t> production and purification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fr-FR" sz="800" dirty="0" err="1">
                  <a:latin typeface="Comic Sans MS"/>
                </a:rPr>
                <a:t>Developement</a:t>
              </a:r>
              <a:r>
                <a:rPr lang="fr-FR" sz="800" dirty="0">
                  <a:latin typeface="Comic Sans MS"/>
                </a:rPr>
                <a:t> and </a:t>
              </a:r>
              <a:r>
                <a:rPr lang="fr-FR" sz="800" dirty="0" err="1">
                  <a:latin typeface="Comic Sans MS"/>
                </a:rPr>
                <a:t>miniaturization</a:t>
              </a:r>
              <a:r>
                <a:rPr lang="fr-FR" sz="800" dirty="0">
                  <a:latin typeface="Comic Sans MS"/>
                </a:rPr>
                <a:t> of </a:t>
              </a:r>
              <a:r>
                <a:rPr lang="fr-FR" sz="800" dirty="0" err="1">
                  <a:latin typeface="Comic Sans MS"/>
                </a:rPr>
                <a:t>assays</a:t>
              </a:r>
              <a:endParaRPr lang="fr-FR" sz="800" dirty="0">
                <a:latin typeface="Comic Sans MS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fr-FR" sz="800" dirty="0">
                  <a:latin typeface="Comic Sans MS"/>
                </a:rPr>
                <a:t>  </a:t>
              </a:r>
              <a:r>
                <a:rPr lang="fr-FR" sz="800" dirty="0" err="1">
                  <a:latin typeface="Comic Sans MS"/>
                </a:rPr>
                <a:t>Robotized</a:t>
              </a:r>
              <a:r>
                <a:rPr lang="fr-FR" sz="800" dirty="0">
                  <a:latin typeface="Comic Sans MS"/>
                </a:rPr>
                <a:t> screening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fr-FR" sz="800" dirty="0" err="1">
                  <a:latin typeface="Comic Sans MS"/>
                </a:rPr>
                <a:t>Biochemical</a:t>
              </a:r>
              <a:r>
                <a:rPr lang="fr-FR" sz="800" dirty="0">
                  <a:latin typeface="Comic Sans MS"/>
                </a:rPr>
                <a:t> </a:t>
              </a:r>
              <a:r>
                <a:rPr lang="fr-FR" sz="800" dirty="0" err="1">
                  <a:latin typeface="Comic Sans MS"/>
                </a:rPr>
                <a:t>characterization</a:t>
              </a:r>
              <a:r>
                <a:rPr lang="fr-FR" sz="800" dirty="0">
                  <a:latin typeface="Comic Sans MS"/>
                </a:rPr>
                <a:t> of hit compounds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fr-FR" sz="800" dirty="0">
                  <a:latin typeface="Comic Sans MS"/>
                </a:rPr>
                <a:t> 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1"/>
          <a:stretch/>
        </p:blipFill>
        <p:spPr>
          <a:xfrm>
            <a:off x="229301" y="3286072"/>
            <a:ext cx="1070260" cy="7470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3300937"/>
            <a:ext cx="1114319" cy="73407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" y="863343"/>
            <a:ext cx="1208946" cy="225077"/>
          </a:xfrm>
          <a:prstGeom prst="rect">
            <a:avLst/>
          </a:prstGeom>
        </p:spPr>
      </p:pic>
      <p:pic>
        <p:nvPicPr>
          <p:cNvPr id="69" name="Image 68" descr="http://mediterranee-infection.com/arkotheque/client/ihumed/images/accueil/bandeau.jpg"/>
          <p:cNvPicPr>
            <a:picLocks/>
          </p:cNvPicPr>
          <p:nvPr/>
        </p:nvPicPr>
        <p:blipFill>
          <a:blip r:embed="rId17" r:link="rId18" cstate="print"/>
          <a:srcRect l="272" r="79587" b="17747"/>
          <a:stretch>
            <a:fillRect/>
          </a:stretch>
        </p:blipFill>
        <p:spPr bwMode="auto">
          <a:xfrm>
            <a:off x="6300028" y="1342617"/>
            <a:ext cx="392757" cy="3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19"/>
          <a:srcRect l="324" t="13217" r="85570" b="70066"/>
          <a:stretch/>
        </p:blipFill>
        <p:spPr>
          <a:xfrm>
            <a:off x="5638478" y="1342679"/>
            <a:ext cx="540313" cy="360183"/>
          </a:xfrm>
          <a:prstGeom prst="rect">
            <a:avLst/>
          </a:prstGeom>
        </p:spPr>
      </p:pic>
      <p:sp>
        <p:nvSpPr>
          <p:cNvPr id="112" name="Rectangle 1"/>
          <p:cNvSpPr/>
          <p:nvPr/>
        </p:nvSpPr>
        <p:spPr bwMode="auto">
          <a:xfrm>
            <a:off x="1714668" y="488504"/>
            <a:ext cx="35145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92088">
              <a:defRPr/>
            </a:pPr>
            <a:r>
              <a:rPr lang="fr-FR" sz="900" b="1" dirty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https://www.afmb.univ-mrs.fr/MaSC/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516</Words>
  <Application>Microsoft Office PowerPoint</Application>
  <DocSecurity>0</DocSecurity>
  <PresentationFormat>Format A4 (210 x 297 mm)</PresentationFormat>
  <Paragraphs>59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Diapositive 1</dc:title>
  <dc:subject/>
  <dc:creator>Ceciliae</dc:creator>
  <cp:keywords/>
  <dc:description/>
  <cp:lastModifiedBy>cecilia</cp:lastModifiedBy>
  <cp:revision>206</cp:revision>
  <cp:lastPrinted>2022-03-22T07:49:59Z</cp:lastPrinted>
  <dcterms:created xsi:type="dcterms:W3CDTF">2010-09-29T14:21:45Z</dcterms:created>
  <dcterms:modified xsi:type="dcterms:W3CDTF">2023-07-19T06:25:13Z</dcterms:modified>
  <cp:category/>
  <dc:identifier/>
  <cp:contentStatus/>
  <dc:language/>
  <cp:version/>
</cp:coreProperties>
</file>