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0" r:id="rId2"/>
    <p:sldId id="261" r:id="rId3"/>
    <p:sldId id="275" r:id="rId4"/>
    <p:sldId id="268" r:id="rId5"/>
    <p:sldId id="269" r:id="rId6"/>
    <p:sldId id="273" r:id="rId7"/>
    <p:sldId id="276" r:id="rId8"/>
    <p:sldId id="262" r:id="rId9"/>
    <p:sldId id="259" r:id="rId10"/>
    <p:sldId id="263" r:id="rId11"/>
    <p:sldId id="277" r:id="rId12"/>
    <p:sldId id="278" r:id="rId13"/>
    <p:sldId id="279" r:id="rId14"/>
    <p:sldId id="281" r:id="rId15"/>
    <p:sldId id="271" r:id="rId16"/>
    <p:sldId id="282" r:id="rId17"/>
  </p:sldIdLst>
  <p:sldSz cx="12192000" cy="6858000"/>
  <p:notesSz cx="9926638" cy="1435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265" autoAdjust="0"/>
  </p:normalViewPr>
  <p:slideViewPr>
    <p:cSldViewPr snapToGrid="0">
      <p:cViewPr varScale="1">
        <p:scale>
          <a:sx n="53" d="100"/>
          <a:sy n="53" d="100"/>
        </p:scale>
        <p:origin x="56" y="1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9C0EA4-81D3-4376-BFAC-0D0AC453ACF9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6494765-12A2-4D0C-BD3B-C13C14681066}">
      <dgm:prSet phldrT="[Texte]"/>
      <dgm:spPr/>
      <dgm:t>
        <a:bodyPr/>
        <a:lstStyle/>
        <a:p>
          <a:r>
            <a:rPr lang="fr-FR" dirty="0"/>
            <a:t>High-</a:t>
          </a:r>
          <a:r>
            <a:rPr lang="fr-FR" dirty="0" err="1"/>
            <a:t>throughput</a:t>
          </a:r>
          <a:r>
            <a:rPr lang="fr-FR" dirty="0"/>
            <a:t> screening</a:t>
          </a:r>
        </a:p>
      </dgm:t>
    </dgm:pt>
    <dgm:pt modelId="{FCABD838-6142-45CF-AD9A-F4B18650D2B1}" type="parTrans" cxnId="{6F51F8CF-3D0E-49E5-8418-2A4E0F929A0A}">
      <dgm:prSet/>
      <dgm:spPr/>
      <dgm:t>
        <a:bodyPr/>
        <a:lstStyle/>
        <a:p>
          <a:endParaRPr lang="fr-FR"/>
        </a:p>
      </dgm:t>
    </dgm:pt>
    <dgm:pt modelId="{955EC32B-D187-49F1-A7EE-7670654FB391}" type="sibTrans" cxnId="{6F51F8CF-3D0E-49E5-8418-2A4E0F929A0A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fr-FR"/>
        </a:p>
      </dgm:t>
    </dgm:pt>
    <dgm:pt modelId="{6EC9093E-11BB-4BD3-A69B-31F1107A9263}">
      <dgm:prSet phldrT="[Texte]" custT="1"/>
      <dgm:spPr/>
      <dgm:t>
        <a:bodyPr/>
        <a:lstStyle/>
        <a:p>
          <a:r>
            <a:rPr lang="fr-FR" sz="1600" b="1" i="1" dirty="0"/>
            <a:t>In vitro </a:t>
          </a:r>
          <a:r>
            <a:rPr lang="fr-FR" sz="1600" b="1" dirty="0"/>
            <a:t>PPI Inhibition : </a:t>
          </a:r>
          <a:r>
            <a:rPr lang="fr-FR" sz="1600" b="0" dirty="0"/>
            <a:t>1536 </a:t>
          </a:r>
          <a:r>
            <a:rPr lang="fr-FR" sz="1600" b="0" dirty="0" err="1"/>
            <a:t>wells</a:t>
          </a:r>
          <a:r>
            <a:rPr lang="fr-FR" sz="1600" b="0" dirty="0"/>
            <a:t> </a:t>
          </a:r>
          <a:r>
            <a:rPr lang="fr-FR" sz="1600" dirty="0"/>
            <a:t>HTRF plates</a:t>
          </a:r>
        </a:p>
      </dgm:t>
    </dgm:pt>
    <dgm:pt modelId="{9E6B73CE-1EA9-4270-A88B-D2BD2C917FC5}" type="parTrans" cxnId="{BEC14788-881F-41C8-97B5-865FE25AE632}">
      <dgm:prSet/>
      <dgm:spPr/>
      <dgm:t>
        <a:bodyPr/>
        <a:lstStyle/>
        <a:p>
          <a:endParaRPr lang="fr-FR"/>
        </a:p>
      </dgm:t>
    </dgm:pt>
    <dgm:pt modelId="{1A8C3A0C-650D-4CBE-AB7F-F48200FE69C4}" type="sibTrans" cxnId="{BEC14788-881F-41C8-97B5-865FE25AE632}">
      <dgm:prSet/>
      <dgm:spPr/>
      <dgm:t>
        <a:bodyPr/>
        <a:lstStyle/>
        <a:p>
          <a:endParaRPr lang="fr-FR"/>
        </a:p>
      </dgm:t>
    </dgm:pt>
    <dgm:pt modelId="{95449D36-6460-462F-8B41-2562C9040F76}">
      <dgm:prSet phldrT="[Texte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fr-FR" dirty="0" err="1"/>
            <a:t>Selection</a:t>
          </a:r>
          <a:endParaRPr lang="fr-FR" dirty="0"/>
        </a:p>
      </dgm:t>
    </dgm:pt>
    <dgm:pt modelId="{70ADD99D-B5D3-45B2-8F24-E3A18C839909}" type="parTrans" cxnId="{F75F9B57-5934-45B1-ACDF-F2573734E1C8}">
      <dgm:prSet/>
      <dgm:spPr/>
      <dgm:t>
        <a:bodyPr/>
        <a:lstStyle/>
        <a:p>
          <a:endParaRPr lang="fr-FR"/>
        </a:p>
      </dgm:t>
    </dgm:pt>
    <dgm:pt modelId="{0FD29DDF-CC53-4A82-BF9B-D70E2192600B}" type="sibTrans" cxnId="{F75F9B57-5934-45B1-ACDF-F2573734E1C8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endParaRPr lang="fr-FR"/>
        </a:p>
      </dgm:t>
    </dgm:pt>
    <dgm:pt modelId="{09D7B3E4-BCEB-48CA-8C2C-3BED22C7E0F5}">
      <dgm:prSet phldrT="[Texte]" custT="1"/>
      <dgm:spPr/>
      <dgm:t>
        <a:bodyPr/>
        <a:lstStyle/>
        <a:p>
          <a:r>
            <a:rPr lang="fr-FR" sz="1600" dirty="0"/>
            <a:t>Dose-</a:t>
          </a:r>
          <a:r>
            <a:rPr lang="fr-FR" sz="1600" dirty="0" err="1"/>
            <a:t>response</a:t>
          </a:r>
          <a:endParaRPr lang="fr-FR" sz="1600" dirty="0"/>
        </a:p>
      </dgm:t>
    </dgm:pt>
    <dgm:pt modelId="{3C1E5DD3-C843-4E0F-88F5-51F487DFA179}" type="parTrans" cxnId="{1B036D1B-5845-4409-802F-D3E6B5502D7B}">
      <dgm:prSet/>
      <dgm:spPr/>
      <dgm:t>
        <a:bodyPr/>
        <a:lstStyle/>
        <a:p>
          <a:endParaRPr lang="fr-FR"/>
        </a:p>
      </dgm:t>
    </dgm:pt>
    <dgm:pt modelId="{A509CDE3-24E2-43B9-A695-F7C3B409CD49}" type="sibTrans" cxnId="{1B036D1B-5845-4409-802F-D3E6B5502D7B}">
      <dgm:prSet/>
      <dgm:spPr/>
      <dgm:t>
        <a:bodyPr/>
        <a:lstStyle/>
        <a:p>
          <a:endParaRPr lang="fr-FR"/>
        </a:p>
      </dgm:t>
    </dgm:pt>
    <dgm:pt modelId="{D804981E-4E27-4501-A209-C0A663557327}">
      <dgm:prSet phldrT="[Texte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fr-FR" dirty="0"/>
            <a:t>Orthogonal validation</a:t>
          </a:r>
        </a:p>
      </dgm:t>
    </dgm:pt>
    <dgm:pt modelId="{6C9956C3-4A7A-406A-B8A8-7BC9C1ADAB6A}" type="parTrans" cxnId="{46EA3979-E938-48DD-90C3-86C2D137EDCA}">
      <dgm:prSet/>
      <dgm:spPr/>
      <dgm:t>
        <a:bodyPr/>
        <a:lstStyle/>
        <a:p>
          <a:endParaRPr lang="fr-FR"/>
        </a:p>
      </dgm:t>
    </dgm:pt>
    <dgm:pt modelId="{02F2B079-ADFE-4BED-ACD3-AE8831082D43}" type="sibTrans" cxnId="{46EA3979-E938-48DD-90C3-86C2D137EDCA}">
      <dgm:prSet/>
      <dgm:spPr/>
      <dgm:t>
        <a:bodyPr/>
        <a:lstStyle/>
        <a:p>
          <a:endParaRPr lang="fr-FR"/>
        </a:p>
      </dgm:t>
    </dgm:pt>
    <dgm:pt modelId="{25BE2AFA-7050-46E0-A2F5-453163D635BE}">
      <dgm:prSet phldrT="[Texte]" custT="1"/>
      <dgm:spPr/>
      <dgm:t>
        <a:bodyPr/>
        <a:lstStyle/>
        <a:p>
          <a:r>
            <a:rPr lang="fr-FR" sz="1600" dirty="0"/>
            <a:t>ITC</a:t>
          </a:r>
        </a:p>
      </dgm:t>
    </dgm:pt>
    <dgm:pt modelId="{E7423921-92E9-446B-9F6A-46744371D796}" type="parTrans" cxnId="{B71989F8-CAD5-4CEC-ABD9-D39A6D4CB532}">
      <dgm:prSet/>
      <dgm:spPr/>
      <dgm:t>
        <a:bodyPr/>
        <a:lstStyle/>
        <a:p>
          <a:endParaRPr lang="fr-FR"/>
        </a:p>
      </dgm:t>
    </dgm:pt>
    <dgm:pt modelId="{F585E50B-8939-4F8D-BE7B-8DAEB8A63339}" type="sibTrans" cxnId="{B71989F8-CAD5-4CEC-ABD9-D39A6D4CB532}">
      <dgm:prSet/>
      <dgm:spPr/>
      <dgm:t>
        <a:bodyPr/>
        <a:lstStyle/>
        <a:p>
          <a:endParaRPr lang="fr-FR"/>
        </a:p>
      </dgm:t>
    </dgm:pt>
    <dgm:pt modelId="{E512C7AB-5868-4224-8EFB-DA9BABB746F0}">
      <dgm:prSet phldrT="[Texte]" custT="1"/>
      <dgm:spPr/>
      <dgm:t>
        <a:bodyPr/>
        <a:lstStyle/>
        <a:p>
          <a:r>
            <a:rPr lang="fr-FR" sz="1600" b="1" i="1" dirty="0"/>
            <a:t>In vitro </a:t>
          </a:r>
          <a:r>
            <a:rPr lang="fr-FR" sz="1600" b="1" dirty="0"/>
            <a:t>direct interaction : </a:t>
          </a:r>
          <a:r>
            <a:rPr lang="fr-FR" sz="1600" dirty="0"/>
            <a:t>TSA plates 384</a:t>
          </a:r>
        </a:p>
      </dgm:t>
    </dgm:pt>
    <dgm:pt modelId="{78305B37-2FE7-4D54-8EA8-7D7E0C51AE4E}" type="parTrans" cxnId="{E257A48C-9EAB-4D39-9259-2536B8158D42}">
      <dgm:prSet/>
      <dgm:spPr/>
      <dgm:t>
        <a:bodyPr/>
        <a:lstStyle/>
        <a:p>
          <a:endParaRPr lang="fr-FR"/>
        </a:p>
      </dgm:t>
    </dgm:pt>
    <dgm:pt modelId="{16842C2C-3D0E-4145-BE4D-FD1048FF0DD4}" type="sibTrans" cxnId="{E257A48C-9EAB-4D39-9259-2536B8158D42}">
      <dgm:prSet/>
      <dgm:spPr/>
      <dgm:t>
        <a:bodyPr/>
        <a:lstStyle/>
        <a:p>
          <a:endParaRPr lang="fr-FR"/>
        </a:p>
      </dgm:t>
    </dgm:pt>
    <dgm:pt modelId="{E3D679AF-2FB1-4A71-AD90-C9E9A2A6426B}">
      <dgm:prSet phldrT="[Texte]" custT="1"/>
      <dgm:spPr/>
      <dgm:t>
        <a:bodyPr/>
        <a:lstStyle/>
        <a:p>
          <a:r>
            <a:rPr lang="fr-FR" sz="1600" b="1" dirty="0"/>
            <a:t>In </a:t>
          </a:r>
          <a:r>
            <a:rPr lang="fr-FR" sz="1600" b="1" dirty="0" err="1"/>
            <a:t>cellulo</a:t>
          </a:r>
          <a:r>
            <a:rPr lang="fr-FR" sz="1600" b="1" dirty="0"/>
            <a:t> PPI : </a:t>
          </a:r>
          <a:r>
            <a:rPr lang="fr-FR" sz="1600" dirty="0" err="1"/>
            <a:t>NanoBRET</a:t>
          </a:r>
          <a:r>
            <a:rPr lang="fr-FR" sz="1600" dirty="0"/>
            <a:t> plates 384 </a:t>
          </a:r>
        </a:p>
      </dgm:t>
    </dgm:pt>
    <dgm:pt modelId="{06B9CE3A-C000-46BA-AD95-DB5754D76565}" type="parTrans" cxnId="{D5FB0240-8E2D-41EB-957F-2B9DED3F56A6}">
      <dgm:prSet/>
      <dgm:spPr/>
      <dgm:t>
        <a:bodyPr/>
        <a:lstStyle/>
        <a:p>
          <a:endParaRPr lang="fr-FR"/>
        </a:p>
      </dgm:t>
    </dgm:pt>
    <dgm:pt modelId="{77AC86B1-08D6-4114-A8AD-CB73DF2B4D6C}" type="sibTrans" cxnId="{D5FB0240-8E2D-41EB-957F-2B9DED3F56A6}">
      <dgm:prSet/>
      <dgm:spPr/>
      <dgm:t>
        <a:bodyPr/>
        <a:lstStyle/>
        <a:p>
          <a:endParaRPr lang="fr-FR"/>
        </a:p>
      </dgm:t>
    </dgm:pt>
    <dgm:pt modelId="{AF69A9F4-473E-4D85-B68B-1CFE64ADABD8}">
      <dgm:prSet phldrT="[Texte]" custT="1"/>
      <dgm:spPr/>
      <dgm:t>
        <a:bodyPr/>
        <a:lstStyle/>
        <a:p>
          <a:r>
            <a:rPr lang="fr-FR" sz="1600" dirty="0" err="1"/>
            <a:t>Counter-screen</a:t>
          </a:r>
          <a:endParaRPr lang="fr-FR" sz="1600" dirty="0"/>
        </a:p>
      </dgm:t>
    </dgm:pt>
    <dgm:pt modelId="{44F2190E-CDE1-48AE-AC16-B8BB9FACDFE9}" type="parTrans" cxnId="{15727FE4-7D5E-42F5-924F-675B583621ED}">
      <dgm:prSet/>
      <dgm:spPr/>
      <dgm:t>
        <a:bodyPr/>
        <a:lstStyle/>
        <a:p>
          <a:endParaRPr lang="fr-FR"/>
        </a:p>
      </dgm:t>
    </dgm:pt>
    <dgm:pt modelId="{8C91FBC1-A868-499A-8DED-47950A455049}" type="sibTrans" cxnId="{15727FE4-7D5E-42F5-924F-675B583621ED}">
      <dgm:prSet/>
      <dgm:spPr/>
      <dgm:t>
        <a:bodyPr/>
        <a:lstStyle/>
        <a:p>
          <a:endParaRPr lang="fr-FR"/>
        </a:p>
      </dgm:t>
    </dgm:pt>
    <dgm:pt modelId="{CC82AC59-85B0-4123-AD5C-2BD3DE47527B}">
      <dgm:prSet phldrT="[Texte]" custT="1"/>
      <dgm:spPr/>
      <dgm:t>
        <a:bodyPr/>
        <a:lstStyle/>
        <a:p>
          <a:r>
            <a:rPr lang="fr-FR" sz="1600" dirty="0" err="1"/>
            <a:t>Xray</a:t>
          </a:r>
          <a:endParaRPr lang="fr-FR" sz="1600" dirty="0"/>
        </a:p>
      </dgm:t>
    </dgm:pt>
    <dgm:pt modelId="{3C9ADF6B-5DEF-4D1A-A95B-49086B22894A}" type="parTrans" cxnId="{594CB604-FE1A-4A9E-9C29-B5D2A3EDFC7F}">
      <dgm:prSet/>
      <dgm:spPr/>
      <dgm:t>
        <a:bodyPr/>
        <a:lstStyle/>
        <a:p>
          <a:endParaRPr lang="fr-FR"/>
        </a:p>
      </dgm:t>
    </dgm:pt>
    <dgm:pt modelId="{641101A5-0A7E-4453-B771-E5DF65C7EE1D}" type="sibTrans" cxnId="{594CB604-FE1A-4A9E-9C29-B5D2A3EDFC7F}">
      <dgm:prSet/>
      <dgm:spPr/>
      <dgm:t>
        <a:bodyPr/>
        <a:lstStyle/>
        <a:p>
          <a:endParaRPr lang="fr-FR"/>
        </a:p>
      </dgm:t>
    </dgm:pt>
    <dgm:pt modelId="{6BA60C20-FBC3-4103-B98B-6DF85537A3F0}" type="pres">
      <dgm:prSet presAssocID="{C49C0EA4-81D3-4376-BFAC-0D0AC453ACF9}" presName="linearFlow" presStyleCnt="0">
        <dgm:presLayoutVars>
          <dgm:dir/>
          <dgm:animLvl val="lvl"/>
          <dgm:resizeHandles val="exact"/>
        </dgm:presLayoutVars>
      </dgm:prSet>
      <dgm:spPr/>
    </dgm:pt>
    <dgm:pt modelId="{3D527F12-BAA4-4562-B907-81E567004CE9}" type="pres">
      <dgm:prSet presAssocID="{D6494765-12A2-4D0C-BD3B-C13C14681066}" presName="composite" presStyleCnt="0"/>
      <dgm:spPr/>
    </dgm:pt>
    <dgm:pt modelId="{68B520C1-96DC-4CF7-8B24-DAE2F5513DBF}" type="pres">
      <dgm:prSet presAssocID="{D6494765-12A2-4D0C-BD3B-C13C1468106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B48F5FD-8953-4C2C-BE83-912D31FAA08F}" type="pres">
      <dgm:prSet presAssocID="{D6494765-12A2-4D0C-BD3B-C13C14681066}" presName="parSh" presStyleLbl="node1" presStyleIdx="0" presStyleCnt="3" custScaleX="158521" custScaleY="87942" custLinFactNeighborY="-9456"/>
      <dgm:spPr/>
    </dgm:pt>
    <dgm:pt modelId="{BDD881C0-5636-40A2-951D-F2FC05415266}" type="pres">
      <dgm:prSet presAssocID="{D6494765-12A2-4D0C-BD3B-C13C14681066}" presName="desTx" presStyleLbl="fgAcc1" presStyleIdx="0" presStyleCnt="3" custScaleX="111758" custScaleY="97264" custLinFactNeighborX="-30664" custLinFactNeighborY="-12189">
        <dgm:presLayoutVars>
          <dgm:bulletEnabled val="1"/>
        </dgm:presLayoutVars>
      </dgm:prSet>
      <dgm:spPr/>
    </dgm:pt>
    <dgm:pt modelId="{3A5D3233-78E1-4876-B880-DB4602B32796}" type="pres">
      <dgm:prSet presAssocID="{955EC32B-D187-49F1-A7EE-7670654FB391}" presName="sibTrans" presStyleLbl="sibTrans2D1" presStyleIdx="0" presStyleCnt="2" custScaleX="139729" custLinFactNeighborX="13939" custLinFactNeighborY="12741"/>
      <dgm:spPr/>
    </dgm:pt>
    <dgm:pt modelId="{B498040A-9BD7-4E61-90DC-9F5E5BFEFF6B}" type="pres">
      <dgm:prSet presAssocID="{955EC32B-D187-49F1-A7EE-7670654FB391}" presName="connTx" presStyleLbl="sibTrans2D1" presStyleIdx="0" presStyleCnt="2"/>
      <dgm:spPr/>
    </dgm:pt>
    <dgm:pt modelId="{A93BB569-9313-4C8B-82A6-00A1B3C3826C}" type="pres">
      <dgm:prSet presAssocID="{95449D36-6460-462F-8B41-2562C9040F76}" presName="composite" presStyleCnt="0"/>
      <dgm:spPr/>
    </dgm:pt>
    <dgm:pt modelId="{9C5CB3C7-76AB-4A5A-8F6E-2E6B132280E2}" type="pres">
      <dgm:prSet presAssocID="{95449D36-6460-462F-8B41-2562C9040F7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C99C590-D4DB-45CA-9E2C-2B1844C3E75D}" type="pres">
      <dgm:prSet presAssocID="{95449D36-6460-462F-8B41-2562C9040F76}" presName="parSh" presStyleLbl="node1" presStyleIdx="1" presStyleCnt="3" custScaleX="95535" custScaleY="84893" custLinFactNeighborX="-25378" custLinFactNeighborY="-6281"/>
      <dgm:spPr/>
    </dgm:pt>
    <dgm:pt modelId="{13B1EB2B-7234-497F-9098-B8F0B17509D4}" type="pres">
      <dgm:prSet presAssocID="{95449D36-6460-462F-8B41-2562C9040F76}" presName="desTx" presStyleLbl="fgAcc1" presStyleIdx="1" presStyleCnt="3" custScaleY="113832" custLinFactNeighborX="-41580" custLinFactNeighborY="-1641">
        <dgm:presLayoutVars>
          <dgm:bulletEnabled val="1"/>
        </dgm:presLayoutVars>
      </dgm:prSet>
      <dgm:spPr/>
    </dgm:pt>
    <dgm:pt modelId="{F1A6903F-9E3B-477A-A0F1-3F9867CFDCC9}" type="pres">
      <dgm:prSet presAssocID="{0FD29DDF-CC53-4A82-BF9B-D70E2192600B}" presName="sibTrans" presStyleLbl="sibTrans2D1" presStyleIdx="1" presStyleCnt="2" custScaleX="109879" custLinFactNeighborX="5841" custLinFactNeighborY="14870"/>
      <dgm:spPr/>
    </dgm:pt>
    <dgm:pt modelId="{8A0D6746-37F3-460F-9A0B-A25009F1AA63}" type="pres">
      <dgm:prSet presAssocID="{0FD29DDF-CC53-4A82-BF9B-D70E2192600B}" presName="connTx" presStyleLbl="sibTrans2D1" presStyleIdx="1" presStyleCnt="2"/>
      <dgm:spPr/>
    </dgm:pt>
    <dgm:pt modelId="{BC713088-1C89-48EF-9B4B-2F83F1875E2E}" type="pres">
      <dgm:prSet presAssocID="{D804981E-4E27-4501-A209-C0A663557327}" presName="composite" presStyleCnt="0"/>
      <dgm:spPr/>
    </dgm:pt>
    <dgm:pt modelId="{F394E4A0-B83A-4A31-B44E-777E2F4A88E5}" type="pres">
      <dgm:prSet presAssocID="{D804981E-4E27-4501-A209-C0A663557327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38EDE19-6568-4124-8BE9-67265E3C152A}" type="pres">
      <dgm:prSet presAssocID="{D804981E-4E27-4501-A209-C0A663557327}" presName="parSh" presStyleLbl="node1" presStyleIdx="2" presStyleCnt="3" custScaleY="73206" custLinFactNeighborX="-71496" custLinFactNeighborY="-11790"/>
      <dgm:spPr/>
    </dgm:pt>
    <dgm:pt modelId="{3DDBFF4F-75BD-4C57-9274-5350EB8FE50D}" type="pres">
      <dgm:prSet presAssocID="{D804981E-4E27-4501-A209-C0A663557327}" presName="desTx" presStyleLbl="fgAcc1" presStyleIdx="2" presStyleCnt="3" custLinFactNeighborX="-82456" custLinFactNeighborY="-4472">
        <dgm:presLayoutVars>
          <dgm:bulletEnabled val="1"/>
        </dgm:presLayoutVars>
      </dgm:prSet>
      <dgm:spPr/>
    </dgm:pt>
  </dgm:ptLst>
  <dgm:cxnLst>
    <dgm:cxn modelId="{594CB604-FE1A-4A9E-9C29-B5D2A3EDFC7F}" srcId="{D804981E-4E27-4501-A209-C0A663557327}" destId="{CC82AC59-85B0-4123-AD5C-2BD3DE47527B}" srcOrd="1" destOrd="0" parTransId="{3C9ADF6B-5DEF-4D1A-A95B-49086B22894A}" sibTransId="{641101A5-0A7E-4453-B771-E5DF65C7EE1D}"/>
    <dgm:cxn modelId="{0D769105-5204-4D78-966C-E3AD9452AC55}" type="presOf" srcId="{95449D36-6460-462F-8B41-2562C9040F76}" destId="{1C99C590-D4DB-45CA-9E2C-2B1844C3E75D}" srcOrd="1" destOrd="0" presId="urn:microsoft.com/office/officeart/2005/8/layout/process3"/>
    <dgm:cxn modelId="{132FD017-293A-42B0-831E-B0B2E03200B7}" type="presOf" srcId="{D804981E-4E27-4501-A209-C0A663557327}" destId="{F394E4A0-B83A-4A31-B44E-777E2F4A88E5}" srcOrd="0" destOrd="0" presId="urn:microsoft.com/office/officeart/2005/8/layout/process3"/>
    <dgm:cxn modelId="{1B036D1B-5845-4409-802F-D3E6B5502D7B}" srcId="{95449D36-6460-462F-8B41-2562C9040F76}" destId="{09D7B3E4-BCEB-48CA-8C2C-3BED22C7E0F5}" srcOrd="0" destOrd="0" parTransId="{3C1E5DD3-C843-4E0F-88F5-51F487DFA179}" sibTransId="{A509CDE3-24E2-43B9-A695-F7C3B409CD49}"/>
    <dgm:cxn modelId="{D5FB0240-8E2D-41EB-957F-2B9DED3F56A6}" srcId="{D6494765-12A2-4D0C-BD3B-C13C14681066}" destId="{E3D679AF-2FB1-4A71-AD90-C9E9A2A6426B}" srcOrd="2" destOrd="0" parTransId="{06B9CE3A-C000-46BA-AD95-DB5754D76565}" sibTransId="{77AC86B1-08D6-4114-A8AD-CB73DF2B4D6C}"/>
    <dgm:cxn modelId="{E412CB5C-FBDB-45B9-BCB9-2FA16934AC07}" type="presOf" srcId="{AF69A9F4-473E-4D85-B68B-1CFE64ADABD8}" destId="{13B1EB2B-7234-497F-9098-B8F0B17509D4}" srcOrd="0" destOrd="1" presId="urn:microsoft.com/office/officeart/2005/8/layout/process3"/>
    <dgm:cxn modelId="{96628941-B169-4389-9986-B7B759D350C6}" type="presOf" srcId="{D804981E-4E27-4501-A209-C0A663557327}" destId="{B38EDE19-6568-4124-8BE9-67265E3C152A}" srcOrd="1" destOrd="0" presId="urn:microsoft.com/office/officeart/2005/8/layout/process3"/>
    <dgm:cxn modelId="{28F1C94E-CEC4-4134-B947-F7E577FC5A9A}" type="presOf" srcId="{6EC9093E-11BB-4BD3-A69B-31F1107A9263}" destId="{BDD881C0-5636-40A2-951D-F2FC05415266}" srcOrd="0" destOrd="0" presId="urn:microsoft.com/office/officeart/2005/8/layout/process3"/>
    <dgm:cxn modelId="{9A30DD4F-08E6-4F4B-9DE2-7D5CDB2CE17D}" type="presOf" srcId="{955EC32B-D187-49F1-A7EE-7670654FB391}" destId="{3A5D3233-78E1-4876-B880-DB4602B32796}" srcOrd="0" destOrd="0" presId="urn:microsoft.com/office/officeart/2005/8/layout/process3"/>
    <dgm:cxn modelId="{DDC1C650-E694-47D8-A4AA-D47E1D054C31}" type="presOf" srcId="{E3D679AF-2FB1-4A71-AD90-C9E9A2A6426B}" destId="{BDD881C0-5636-40A2-951D-F2FC05415266}" srcOrd="0" destOrd="2" presId="urn:microsoft.com/office/officeart/2005/8/layout/process3"/>
    <dgm:cxn modelId="{F75F9B57-5934-45B1-ACDF-F2573734E1C8}" srcId="{C49C0EA4-81D3-4376-BFAC-0D0AC453ACF9}" destId="{95449D36-6460-462F-8B41-2562C9040F76}" srcOrd="1" destOrd="0" parTransId="{70ADD99D-B5D3-45B2-8F24-E3A18C839909}" sibTransId="{0FD29DDF-CC53-4A82-BF9B-D70E2192600B}"/>
    <dgm:cxn modelId="{46EA3979-E938-48DD-90C3-86C2D137EDCA}" srcId="{C49C0EA4-81D3-4376-BFAC-0D0AC453ACF9}" destId="{D804981E-4E27-4501-A209-C0A663557327}" srcOrd="2" destOrd="0" parTransId="{6C9956C3-4A7A-406A-B8A8-7BC9C1ADAB6A}" sibTransId="{02F2B079-ADFE-4BED-ACD3-AE8831082D43}"/>
    <dgm:cxn modelId="{6175307F-0A68-4E5D-87B4-15B91AF504C2}" type="presOf" srcId="{E512C7AB-5868-4224-8EFB-DA9BABB746F0}" destId="{BDD881C0-5636-40A2-951D-F2FC05415266}" srcOrd="0" destOrd="1" presId="urn:microsoft.com/office/officeart/2005/8/layout/process3"/>
    <dgm:cxn modelId="{BEC14788-881F-41C8-97B5-865FE25AE632}" srcId="{D6494765-12A2-4D0C-BD3B-C13C14681066}" destId="{6EC9093E-11BB-4BD3-A69B-31F1107A9263}" srcOrd="0" destOrd="0" parTransId="{9E6B73CE-1EA9-4270-A88B-D2BD2C917FC5}" sibTransId="{1A8C3A0C-650D-4CBE-AB7F-F48200FE69C4}"/>
    <dgm:cxn modelId="{E300758A-EE18-454C-9401-9B2E45804413}" type="presOf" srcId="{955EC32B-D187-49F1-A7EE-7670654FB391}" destId="{B498040A-9BD7-4E61-90DC-9F5E5BFEFF6B}" srcOrd="1" destOrd="0" presId="urn:microsoft.com/office/officeart/2005/8/layout/process3"/>
    <dgm:cxn modelId="{E257A48C-9EAB-4D39-9259-2536B8158D42}" srcId="{D6494765-12A2-4D0C-BD3B-C13C14681066}" destId="{E512C7AB-5868-4224-8EFB-DA9BABB746F0}" srcOrd="1" destOrd="0" parTransId="{78305B37-2FE7-4D54-8EA8-7D7E0C51AE4E}" sibTransId="{16842C2C-3D0E-4145-BE4D-FD1048FF0DD4}"/>
    <dgm:cxn modelId="{9D68108F-3EAA-4A30-AC57-B895F9379801}" type="presOf" srcId="{0FD29DDF-CC53-4A82-BF9B-D70E2192600B}" destId="{8A0D6746-37F3-460F-9A0B-A25009F1AA63}" srcOrd="1" destOrd="0" presId="urn:microsoft.com/office/officeart/2005/8/layout/process3"/>
    <dgm:cxn modelId="{8AADE48F-F81A-4DF9-8214-48D2683B2FAD}" type="presOf" srcId="{95449D36-6460-462F-8B41-2562C9040F76}" destId="{9C5CB3C7-76AB-4A5A-8F6E-2E6B132280E2}" srcOrd="0" destOrd="0" presId="urn:microsoft.com/office/officeart/2005/8/layout/process3"/>
    <dgm:cxn modelId="{22E069AB-F8FA-4937-A650-D643295DEBBD}" type="presOf" srcId="{0FD29DDF-CC53-4A82-BF9B-D70E2192600B}" destId="{F1A6903F-9E3B-477A-A0F1-3F9867CFDCC9}" srcOrd="0" destOrd="0" presId="urn:microsoft.com/office/officeart/2005/8/layout/process3"/>
    <dgm:cxn modelId="{65AE53B2-85D4-4FAE-80A6-98343634E6CC}" type="presOf" srcId="{25BE2AFA-7050-46E0-A2F5-453163D635BE}" destId="{3DDBFF4F-75BD-4C57-9274-5350EB8FE50D}" srcOrd="0" destOrd="0" presId="urn:microsoft.com/office/officeart/2005/8/layout/process3"/>
    <dgm:cxn modelId="{3DA69BB5-1524-4A63-9F4A-4412DAE7CC08}" type="presOf" srcId="{D6494765-12A2-4D0C-BD3B-C13C14681066}" destId="{FB48F5FD-8953-4C2C-BE83-912D31FAA08F}" srcOrd="1" destOrd="0" presId="urn:microsoft.com/office/officeart/2005/8/layout/process3"/>
    <dgm:cxn modelId="{5057F6BB-5155-427D-862D-54E20B724E0C}" type="presOf" srcId="{09D7B3E4-BCEB-48CA-8C2C-3BED22C7E0F5}" destId="{13B1EB2B-7234-497F-9098-B8F0B17509D4}" srcOrd="0" destOrd="0" presId="urn:microsoft.com/office/officeart/2005/8/layout/process3"/>
    <dgm:cxn modelId="{6F51F8CF-3D0E-49E5-8418-2A4E0F929A0A}" srcId="{C49C0EA4-81D3-4376-BFAC-0D0AC453ACF9}" destId="{D6494765-12A2-4D0C-BD3B-C13C14681066}" srcOrd="0" destOrd="0" parTransId="{FCABD838-6142-45CF-AD9A-F4B18650D2B1}" sibTransId="{955EC32B-D187-49F1-A7EE-7670654FB391}"/>
    <dgm:cxn modelId="{10E7FAD5-8769-4E1D-8389-2033A098E2F2}" type="presOf" srcId="{D6494765-12A2-4D0C-BD3B-C13C14681066}" destId="{68B520C1-96DC-4CF7-8B24-DAE2F5513DBF}" srcOrd="0" destOrd="0" presId="urn:microsoft.com/office/officeart/2005/8/layout/process3"/>
    <dgm:cxn modelId="{8757C2D7-BBAE-46C0-8A76-D14AAD7F725C}" type="presOf" srcId="{CC82AC59-85B0-4123-AD5C-2BD3DE47527B}" destId="{3DDBFF4F-75BD-4C57-9274-5350EB8FE50D}" srcOrd="0" destOrd="1" presId="urn:microsoft.com/office/officeart/2005/8/layout/process3"/>
    <dgm:cxn modelId="{15727FE4-7D5E-42F5-924F-675B583621ED}" srcId="{95449D36-6460-462F-8B41-2562C9040F76}" destId="{AF69A9F4-473E-4D85-B68B-1CFE64ADABD8}" srcOrd="1" destOrd="0" parTransId="{44F2190E-CDE1-48AE-AC16-B8BB9FACDFE9}" sibTransId="{8C91FBC1-A868-499A-8DED-47950A455049}"/>
    <dgm:cxn modelId="{C24705EC-7187-4576-8D8B-E9FBCB032858}" type="presOf" srcId="{C49C0EA4-81D3-4376-BFAC-0D0AC453ACF9}" destId="{6BA60C20-FBC3-4103-B98B-6DF85537A3F0}" srcOrd="0" destOrd="0" presId="urn:microsoft.com/office/officeart/2005/8/layout/process3"/>
    <dgm:cxn modelId="{B71989F8-CAD5-4CEC-ABD9-D39A6D4CB532}" srcId="{D804981E-4E27-4501-A209-C0A663557327}" destId="{25BE2AFA-7050-46E0-A2F5-453163D635BE}" srcOrd="0" destOrd="0" parTransId="{E7423921-92E9-446B-9F6A-46744371D796}" sibTransId="{F585E50B-8939-4F8D-BE7B-8DAEB8A63339}"/>
    <dgm:cxn modelId="{F7FDB813-A946-412F-85C2-1DA6E82EAFC0}" type="presParOf" srcId="{6BA60C20-FBC3-4103-B98B-6DF85537A3F0}" destId="{3D527F12-BAA4-4562-B907-81E567004CE9}" srcOrd="0" destOrd="0" presId="urn:microsoft.com/office/officeart/2005/8/layout/process3"/>
    <dgm:cxn modelId="{E21DCFC3-8600-4DD3-A0D6-0054F25C8D54}" type="presParOf" srcId="{3D527F12-BAA4-4562-B907-81E567004CE9}" destId="{68B520C1-96DC-4CF7-8B24-DAE2F5513DBF}" srcOrd="0" destOrd="0" presId="urn:microsoft.com/office/officeart/2005/8/layout/process3"/>
    <dgm:cxn modelId="{4E2513E8-B68A-44AD-95DB-9E09EDDADABA}" type="presParOf" srcId="{3D527F12-BAA4-4562-B907-81E567004CE9}" destId="{FB48F5FD-8953-4C2C-BE83-912D31FAA08F}" srcOrd="1" destOrd="0" presId="urn:microsoft.com/office/officeart/2005/8/layout/process3"/>
    <dgm:cxn modelId="{EF146F28-5CD9-4C16-AD93-F1DF08F365C9}" type="presParOf" srcId="{3D527F12-BAA4-4562-B907-81E567004CE9}" destId="{BDD881C0-5636-40A2-951D-F2FC05415266}" srcOrd="2" destOrd="0" presId="urn:microsoft.com/office/officeart/2005/8/layout/process3"/>
    <dgm:cxn modelId="{53F40BDA-C037-43E3-A7AE-665A501641DD}" type="presParOf" srcId="{6BA60C20-FBC3-4103-B98B-6DF85537A3F0}" destId="{3A5D3233-78E1-4876-B880-DB4602B32796}" srcOrd="1" destOrd="0" presId="urn:microsoft.com/office/officeart/2005/8/layout/process3"/>
    <dgm:cxn modelId="{21F34D4B-64F1-4761-A307-401F6C094E63}" type="presParOf" srcId="{3A5D3233-78E1-4876-B880-DB4602B32796}" destId="{B498040A-9BD7-4E61-90DC-9F5E5BFEFF6B}" srcOrd="0" destOrd="0" presId="urn:microsoft.com/office/officeart/2005/8/layout/process3"/>
    <dgm:cxn modelId="{693EBBA4-903D-446F-93D7-2AEB5DF84D25}" type="presParOf" srcId="{6BA60C20-FBC3-4103-B98B-6DF85537A3F0}" destId="{A93BB569-9313-4C8B-82A6-00A1B3C3826C}" srcOrd="2" destOrd="0" presId="urn:microsoft.com/office/officeart/2005/8/layout/process3"/>
    <dgm:cxn modelId="{A8CE5B0A-29BD-46F3-A6F9-08D57320A98F}" type="presParOf" srcId="{A93BB569-9313-4C8B-82A6-00A1B3C3826C}" destId="{9C5CB3C7-76AB-4A5A-8F6E-2E6B132280E2}" srcOrd="0" destOrd="0" presId="urn:microsoft.com/office/officeart/2005/8/layout/process3"/>
    <dgm:cxn modelId="{29616DAB-E58F-430C-B49A-E940FE32BAC9}" type="presParOf" srcId="{A93BB569-9313-4C8B-82A6-00A1B3C3826C}" destId="{1C99C590-D4DB-45CA-9E2C-2B1844C3E75D}" srcOrd="1" destOrd="0" presId="urn:microsoft.com/office/officeart/2005/8/layout/process3"/>
    <dgm:cxn modelId="{B37796B0-E0AB-4D48-9597-BC5B428EFCCA}" type="presParOf" srcId="{A93BB569-9313-4C8B-82A6-00A1B3C3826C}" destId="{13B1EB2B-7234-497F-9098-B8F0B17509D4}" srcOrd="2" destOrd="0" presId="urn:microsoft.com/office/officeart/2005/8/layout/process3"/>
    <dgm:cxn modelId="{2716B66C-E338-43CD-84BF-DDBA374BA1C2}" type="presParOf" srcId="{6BA60C20-FBC3-4103-B98B-6DF85537A3F0}" destId="{F1A6903F-9E3B-477A-A0F1-3F9867CFDCC9}" srcOrd="3" destOrd="0" presId="urn:microsoft.com/office/officeart/2005/8/layout/process3"/>
    <dgm:cxn modelId="{6CE2CAD7-6FAD-4AF5-9063-EFBE5FF75EBB}" type="presParOf" srcId="{F1A6903F-9E3B-477A-A0F1-3F9867CFDCC9}" destId="{8A0D6746-37F3-460F-9A0B-A25009F1AA63}" srcOrd="0" destOrd="0" presId="urn:microsoft.com/office/officeart/2005/8/layout/process3"/>
    <dgm:cxn modelId="{AAEECB4A-B9DA-40CA-93CE-0F6E2330C2DD}" type="presParOf" srcId="{6BA60C20-FBC3-4103-B98B-6DF85537A3F0}" destId="{BC713088-1C89-48EF-9B4B-2F83F1875E2E}" srcOrd="4" destOrd="0" presId="urn:microsoft.com/office/officeart/2005/8/layout/process3"/>
    <dgm:cxn modelId="{049CC635-6BFA-4E1B-BC81-3D6DD63EE0ED}" type="presParOf" srcId="{BC713088-1C89-48EF-9B4B-2F83F1875E2E}" destId="{F394E4A0-B83A-4A31-B44E-777E2F4A88E5}" srcOrd="0" destOrd="0" presId="urn:microsoft.com/office/officeart/2005/8/layout/process3"/>
    <dgm:cxn modelId="{5B0933BE-5CC2-4310-8F17-7D18C73A3F06}" type="presParOf" srcId="{BC713088-1C89-48EF-9B4B-2F83F1875E2E}" destId="{B38EDE19-6568-4124-8BE9-67265E3C152A}" srcOrd="1" destOrd="0" presId="urn:microsoft.com/office/officeart/2005/8/layout/process3"/>
    <dgm:cxn modelId="{F8F6AA92-E51D-4683-A71A-235D6917265C}" type="presParOf" srcId="{BC713088-1C89-48EF-9B4B-2F83F1875E2E}" destId="{3DDBFF4F-75BD-4C57-9274-5350EB8FE50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8F5FD-8953-4C2C-BE83-912D31FAA08F}">
      <dsp:nvSpPr>
        <dsp:cNvPr id="0" name=""/>
        <dsp:cNvSpPr/>
      </dsp:nvSpPr>
      <dsp:spPr>
        <a:xfrm>
          <a:off x="7627" y="1142805"/>
          <a:ext cx="3861551" cy="1031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High-</a:t>
          </a:r>
          <a:r>
            <a:rPr lang="fr-FR" sz="1900" kern="1200" dirty="0" err="1"/>
            <a:t>throughput</a:t>
          </a:r>
          <a:r>
            <a:rPr lang="fr-FR" sz="1900" kern="1200" dirty="0"/>
            <a:t> screening</a:t>
          </a:r>
        </a:p>
      </dsp:txBody>
      <dsp:txXfrm>
        <a:off x="7627" y="1142805"/>
        <a:ext cx="3861551" cy="687469"/>
      </dsp:txXfrm>
    </dsp:sp>
    <dsp:sp modelId="{BDD881C0-5636-40A2-951D-F2FC05415266}">
      <dsp:nvSpPr>
        <dsp:cNvPr id="0" name=""/>
        <dsp:cNvSpPr/>
      </dsp:nvSpPr>
      <dsp:spPr>
        <a:xfrm>
          <a:off x="329163" y="1652308"/>
          <a:ext cx="2722411" cy="1960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i="1" kern="1200" dirty="0"/>
            <a:t>In vitro </a:t>
          </a:r>
          <a:r>
            <a:rPr lang="fr-FR" sz="1600" b="1" kern="1200" dirty="0"/>
            <a:t>PPI Inhibition : </a:t>
          </a:r>
          <a:r>
            <a:rPr lang="fr-FR" sz="1600" b="0" kern="1200" dirty="0"/>
            <a:t>1536 </a:t>
          </a:r>
          <a:r>
            <a:rPr lang="fr-FR" sz="1600" b="0" kern="1200" dirty="0" err="1"/>
            <a:t>wells</a:t>
          </a:r>
          <a:r>
            <a:rPr lang="fr-FR" sz="1600" b="0" kern="1200" dirty="0"/>
            <a:t> </a:t>
          </a:r>
          <a:r>
            <a:rPr lang="fr-FR" sz="1600" kern="1200" dirty="0"/>
            <a:t>HTRF plates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i="1" kern="1200" dirty="0"/>
            <a:t>In vitro </a:t>
          </a:r>
          <a:r>
            <a:rPr lang="fr-FR" sz="1600" b="1" kern="1200" dirty="0"/>
            <a:t>direct interaction : </a:t>
          </a:r>
          <a:r>
            <a:rPr lang="fr-FR" sz="1600" kern="1200" dirty="0"/>
            <a:t>TSA plates 384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b="1" kern="1200" dirty="0"/>
            <a:t>In </a:t>
          </a:r>
          <a:r>
            <a:rPr lang="fr-FR" sz="1600" b="1" kern="1200" dirty="0" err="1"/>
            <a:t>cellulo</a:t>
          </a:r>
          <a:r>
            <a:rPr lang="fr-FR" sz="1600" b="1" kern="1200" dirty="0"/>
            <a:t> PPI : </a:t>
          </a:r>
          <a:r>
            <a:rPr lang="fr-FR" sz="1600" kern="1200" dirty="0" err="1"/>
            <a:t>NanoBRET</a:t>
          </a:r>
          <a:r>
            <a:rPr lang="fr-FR" sz="1600" kern="1200" dirty="0"/>
            <a:t> plates 384 </a:t>
          </a:r>
        </a:p>
      </dsp:txBody>
      <dsp:txXfrm>
        <a:off x="386594" y="1709739"/>
        <a:ext cx="2607549" cy="1845980"/>
      </dsp:txXfrm>
    </dsp:sp>
    <dsp:sp modelId="{3A5D3233-78E1-4876-B880-DB4602B32796}">
      <dsp:nvSpPr>
        <dsp:cNvPr id="0" name=""/>
        <dsp:cNvSpPr/>
      </dsp:nvSpPr>
      <dsp:spPr>
        <a:xfrm rot="21562847">
          <a:off x="3947868" y="1237696"/>
          <a:ext cx="266622" cy="606490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/>
        </a:p>
      </dsp:txBody>
      <dsp:txXfrm>
        <a:off x="3947870" y="1359426"/>
        <a:ext cx="186635" cy="363894"/>
      </dsp:txXfrm>
    </dsp:sp>
    <dsp:sp modelId="{1C99C590-D4DB-45CA-9E2C-2B1844C3E75D}">
      <dsp:nvSpPr>
        <dsp:cNvPr id="0" name=""/>
        <dsp:cNvSpPr/>
      </dsp:nvSpPr>
      <dsp:spPr>
        <a:xfrm>
          <a:off x="4229184" y="1117388"/>
          <a:ext cx="2327220" cy="995451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 err="1"/>
            <a:t>Selection</a:t>
          </a:r>
          <a:endParaRPr lang="fr-FR" sz="1900" kern="1200" dirty="0"/>
        </a:p>
      </dsp:txBody>
      <dsp:txXfrm>
        <a:off x="4229184" y="1117388"/>
        <a:ext cx="2327220" cy="663634"/>
      </dsp:txXfrm>
    </dsp:sp>
    <dsp:sp modelId="{13B1EB2B-7234-497F-9098-B8F0B17509D4}">
      <dsp:nvSpPr>
        <dsp:cNvPr id="0" name=""/>
        <dsp:cNvSpPr/>
      </dsp:nvSpPr>
      <dsp:spPr>
        <a:xfrm>
          <a:off x="4279059" y="1593592"/>
          <a:ext cx="2435987" cy="22948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Dose-</a:t>
          </a:r>
          <a:r>
            <a:rPr lang="fr-FR" sz="1600" kern="1200" dirty="0" err="1"/>
            <a:t>response</a:t>
          </a:r>
          <a:endParaRPr lang="fr-F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 err="1"/>
            <a:t>Counter-screen</a:t>
          </a:r>
          <a:endParaRPr lang="fr-FR" sz="1600" kern="1200" dirty="0"/>
        </a:p>
      </dsp:txBody>
      <dsp:txXfrm>
        <a:off x="4346273" y="1660806"/>
        <a:ext cx="2301559" cy="2160425"/>
      </dsp:txXfrm>
    </dsp:sp>
    <dsp:sp modelId="{F1A6903F-9E3B-477A-A0F1-3F9867CFDCC9}">
      <dsp:nvSpPr>
        <dsp:cNvPr id="0" name=""/>
        <dsp:cNvSpPr/>
      </dsp:nvSpPr>
      <dsp:spPr>
        <a:xfrm rot="48519">
          <a:off x="6660370" y="1255536"/>
          <a:ext cx="237685" cy="606490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500" kern="1200"/>
        </a:p>
      </dsp:txBody>
      <dsp:txXfrm>
        <a:off x="6660374" y="1376331"/>
        <a:ext cx="166380" cy="363894"/>
      </dsp:txXfrm>
    </dsp:sp>
    <dsp:sp modelId="{B38EDE19-6568-4124-8BE9-67265E3C152A}">
      <dsp:nvSpPr>
        <dsp:cNvPr id="0" name=""/>
        <dsp:cNvSpPr/>
      </dsp:nvSpPr>
      <dsp:spPr>
        <a:xfrm>
          <a:off x="6964508" y="1202444"/>
          <a:ext cx="2435987" cy="85841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Orthogonal validation</a:t>
          </a:r>
        </a:p>
      </dsp:txBody>
      <dsp:txXfrm>
        <a:off x="6964508" y="1202444"/>
        <a:ext cx="2435987" cy="572273"/>
      </dsp:txXfrm>
    </dsp:sp>
    <dsp:sp modelId="{3DDBFF4F-75BD-4C57-9274-5350EB8FE50D}">
      <dsp:nvSpPr>
        <dsp:cNvPr id="0" name=""/>
        <dsp:cNvSpPr/>
      </dsp:nvSpPr>
      <dsp:spPr>
        <a:xfrm>
          <a:off x="7196460" y="1665718"/>
          <a:ext cx="2435987" cy="2016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/>
            <a:t>ITC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kern="1200" dirty="0" err="1"/>
            <a:t>Xray</a:t>
          </a:r>
          <a:endParaRPr lang="fr-FR" sz="1600" kern="1200" dirty="0"/>
        </a:p>
      </dsp:txBody>
      <dsp:txXfrm>
        <a:off x="7255507" y="1724765"/>
        <a:ext cx="2317893" cy="1897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4E586-6548-A043-BD19-7E78EDE4C4DC}" type="datetimeFigureOut">
              <a:rPr lang="fr-FR" smtClean="0"/>
              <a:t>19/07/2023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13635038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925" y="13635038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6551E-9884-664D-830E-8F74700E15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732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20281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720281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r">
              <a:defRPr sz="1800"/>
            </a:lvl1pPr>
          </a:lstStyle>
          <a:p>
            <a:fld id="{628AB1A8-F468-4EBB-A694-06F54425878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793875"/>
            <a:ext cx="8612188" cy="4845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51" tIns="69376" rIns="138751" bIns="69376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2664" y="6908711"/>
            <a:ext cx="7941310" cy="5652582"/>
          </a:xfrm>
          <a:prstGeom prst="rect">
            <a:avLst/>
          </a:prstGeom>
        </p:spPr>
        <p:txBody>
          <a:bodyPr vert="horz" lIns="138751" tIns="69376" rIns="138751" bIns="69376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635484"/>
            <a:ext cx="4301543" cy="720280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13635484"/>
            <a:ext cx="4301543" cy="720280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r">
              <a:defRPr sz="1800"/>
            </a:lvl1pPr>
          </a:lstStyle>
          <a:p>
            <a:fld id="{4F20AA0E-5735-4CF1-A219-2618239E871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97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35360" y="181569"/>
            <a:ext cx="11643020" cy="367228"/>
          </a:xfrm>
        </p:spPr>
        <p:txBody>
          <a:bodyPr anchor="b">
            <a:noAutofit/>
          </a:bodyPr>
          <a:lstStyle>
            <a:lvl1pPr algn="ctr">
              <a:defRPr sz="2400" b="1">
                <a:latin typeface="Verdana"/>
                <a:cs typeface="Verdana"/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78578" y="6395550"/>
            <a:ext cx="472915" cy="365125"/>
          </a:xfrm>
          <a:prstGeom prst="rect">
            <a:avLst/>
          </a:prstGeom>
        </p:spPr>
        <p:txBody>
          <a:bodyPr/>
          <a:lstStyle/>
          <a:p>
            <a:fld id="{530E647B-A2E9-4D6E-9C36-D26A080E0CA9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33267" y="6392197"/>
            <a:ext cx="11319883" cy="36847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Antiviral Drug Design Platform (AD2P)</a:t>
            </a:r>
          </a:p>
        </p:txBody>
      </p:sp>
    </p:spTree>
    <p:extLst>
      <p:ext uri="{BB962C8B-B14F-4D97-AF65-F5344CB8AC3E}">
        <p14:creationId xmlns:p14="http://schemas.microsoft.com/office/powerpoint/2010/main" val="1352446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9E007-F6F5-4246-9136-3134FC48412E}" type="datetime1">
              <a:rPr lang="fr-FR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1A76A-C73B-4338-94BF-5828DD4C94AF}" type="datetime1">
              <a:rPr lang="fr-FR" smtClean="0"/>
              <a:t>19/07/2023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E647B-A2E9-4D6E-9C36-D26A080E0C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8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3352" y="365125"/>
            <a:ext cx="116652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Modifiez</a:t>
            </a:r>
            <a:r>
              <a:rPr lang="en-US" noProof="0" dirty="0"/>
              <a:t> le style du 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3352" y="1825625"/>
            <a:ext cx="11665296" cy="4830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4633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http://mediterranee-infection.com/arkotheque/client/ihumed/images/accueil/bandeau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http://mediterranee-infection.com/arkotheque/client/ihumed/images/accueil/bandeau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microsoft.com/office/2007/relationships/hdphoto" Target="../media/hdphoto1.wdp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iff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gi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image" Target="../media/image19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11" Type="http://schemas.openxmlformats.org/officeDocument/2006/relationships/image" Target="../media/image43.jpg"/><Relationship Id="rId5" Type="http://schemas.openxmlformats.org/officeDocument/2006/relationships/image" Target="../media/image37.gif"/><Relationship Id="rId10" Type="http://schemas.openxmlformats.org/officeDocument/2006/relationships/image" Target="../media/image42.jpeg"/><Relationship Id="rId4" Type="http://schemas.openxmlformats.org/officeDocument/2006/relationships/image" Target="../media/image36.gif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5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7381" y="1345198"/>
            <a:ext cx="7932934" cy="11430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Marseille Screening Center : </a:t>
            </a:r>
            <a:r>
              <a:rPr lang="fr-FR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</a:t>
            </a:r>
            <a:endParaRPr lang="fr-FR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551" y="5756868"/>
            <a:ext cx="868253" cy="865012"/>
          </a:xfrm>
          <a:prstGeom prst="rect">
            <a:avLst/>
          </a:prstGeom>
        </p:spPr>
      </p:pic>
      <p:pic>
        <p:nvPicPr>
          <p:cNvPr id="7" name="Image 6" descr="Lofo_Aix-Marseille_Université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31" y="5947768"/>
            <a:ext cx="1794362" cy="631201"/>
          </a:xfrm>
          <a:prstGeom prst="rect">
            <a:avLst/>
          </a:prstGeom>
        </p:spPr>
      </p:pic>
      <p:pic>
        <p:nvPicPr>
          <p:cNvPr id="8" name="Image 7" descr="Logo region PAC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562" y="5971221"/>
            <a:ext cx="1129920" cy="607748"/>
          </a:xfrm>
          <a:prstGeom prst="rect">
            <a:avLst/>
          </a:prstGeom>
        </p:spPr>
      </p:pic>
      <p:pic>
        <p:nvPicPr>
          <p:cNvPr id="9" name="Image 8" descr="Logo_plateform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16657" r="2482" b="18870"/>
          <a:stretch/>
        </p:blipFill>
        <p:spPr>
          <a:xfrm>
            <a:off x="9370559" y="387212"/>
            <a:ext cx="1984651" cy="606271"/>
          </a:xfrm>
          <a:prstGeom prst="rect">
            <a:avLst/>
          </a:prstGeom>
        </p:spPr>
      </p:pic>
      <p:pic>
        <p:nvPicPr>
          <p:cNvPr id="10" name="Image 9" descr="ville-de-marseille-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64" y="5976525"/>
            <a:ext cx="1453877" cy="602444"/>
          </a:xfrm>
          <a:prstGeom prst="rect">
            <a:avLst/>
          </a:prstGeom>
        </p:spPr>
      </p:pic>
      <p:pic>
        <p:nvPicPr>
          <p:cNvPr id="11" name="Image 10" descr="INSERM-mpi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t="15541" r="1823" b="14850"/>
          <a:stretch/>
        </p:blipFill>
        <p:spPr>
          <a:xfrm>
            <a:off x="2691047" y="5976526"/>
            <a:ext cx="1685083" cy="60244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818236" y="2709597"/>
            <a:ext cx="3196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fr-FR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Throughput</a:t>
            </a:r>
            <a:r>
              <a:rPr lang="fr-FR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Screening (</a:t>
            </a:r>
            <a:r>
              <a:rPr lang="fr-FR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HiTS</a:t>
            </a:r>
            <a:r>
              <a:rPr lang="fr-FR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fr-FR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Xavier MORELLI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027128" y="2617358"/>
            <a:ext cx="3537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screening Platform Marseille-</a:t>
            </a:r>
            <a:r>
              <a:rPr lang="fr-FR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Timone</a:t>
            </a:r>
            <a:r>
              <a:rPr lang="fr-FR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(PCVMT)</a:t>
            </a:r>
          </a:p>
          <a:p>
            <a:pPr algn="ctr"/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Xavier de LAMBALLERIE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198858" y="4256824"/>
            <a:ext cx="531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</a:t>
            </a:r>
            <a:r>
              <a:rPr lang="fr-FR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Plateform</a:t>
            </a:r>
            <a:r>
              <a:rPr lang="fr-FR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Marseille-</a:t>
            </a:r>
            <a:r>
              <a:rPr lang="fr-FR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Luminy</a:t>
            </a:r>
            <a:r>
              <a:rPr lang="fr-FR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(PCML)</a:t>
            </a:r>
          </a:p>
          <a:p>
            <a:pPr algn="ctr"/>
            <a:r>
              <a:rPr lang="fr-F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Jean-Claude GUILLEMOT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8" y="483026"/>
            <a:ext cx="2616288" cy="638782"/>
          </a:xfrm>
          <a:prstGeom prst="rect">
            <a:avLst/>
          </a:prstGeom>
        </p:spPr>
      </p:pic>
      <p:pic>
        <p:nvPicPr>
          <p:cNvPr id="15" name="Image 14" descr="https://www.ird.fr/extension/ird/design/ird/images/picto/logo_ird.png">
            <a:extLst>
              <a:ext uri="{FF2B5EF4-FFF2-40B4-BE49-F238E27FC236}">
                <a16:creationId xmlns:a16="http://schemas.microsoft.com/office/drawing/2014/main" id="{8A802623-8E57-44E6-99E9-75A2BED6BC2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3032" y="6059277"/>
            <a:ext cx="1018926" cy="40248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Flèche à trois pointes 17"/>
          <p:cNvSpPr/>
          <p:nvPr/>
        </p:nvSpPr>
        <p:spPr>
          <a:xfrm rot="10800000">
            <a:off x="5322025" y="3143049"/>
            <a:ext cx="1067939" cy="553904"/>
          </a:xfrm>
          <a:prstGeom prst="leftRight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06" y="435838"/>
            <a:ext cx="2734062" cy="509017"/>
          </a:xfrm>
          <a:prstGeom prst="rect">
            <a:avLst/>
          </a:prstGeom>
        </p:spPr>
      </p:pic>
      <p:pic>
        <p:nvPicPr>
          <p:cNvPr id="19" name="Image 18" descr="http://mediterranee-infection.com/arkotheque/client/ihumed/images/accueil/bandeau.jpg"/>
          <p:cNvPicPr>
            <a:picLocks/>
          </p:cNvPicPr>
          <p:nvPr/>
        </p:nvPicPr>
        <p:blipFill>
          <a:blip r:embed="rId11" r:link="rId12" cstate="print"/>
          <a:srcRect l="272" r="79587" b="17747"/>
          <a:stretch>
            <a:fillRect/>
          </a:stretch>
        </p:blipFill>
        <p:spPr bwMode="auto">
          <a:xfrm>
            <a:off x="11356383" y="5919888"/>
            <a:ext cx="672678" cy="64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62" y="5894154"/>
            <a:ext cx="1464183" cy="54806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4"/>
          <a:srcRect l="324" t="13217" r="85570" b="70066"/>
          <a:stretch/>
        </p:blipFill>
        <p:spPr>
          <a:xfrm>
            <a:off x="8555360" y="5836840"/>
            <a:ext cx="1057679" cy="70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3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ZoneTexte 170"/>
          <p:cNvSpPr txBox="1"/>
          <p:nvPr/>
        </p:nvSpPr>
        <p:spPr>
          <a:xfrm>
            <a:off x="508608" y="156957"/>
            <a:ext cx="11442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PCML has a panel of </a:t>
            </a:r>
            <a:r>
              <a:rPr lang="fr-FR" sz="2800" b="1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fr-FR" sz="28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800" b="1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fr-FR" sz="28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FR" sz="2800" b="1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inhibitor</a:t>
            </a:r>
            <a:r>
              <a:rPr lang="fr-FR" sz="28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viral </a:t>
            </a:r>
            <a:r>
              <a:rPr lang="fr-FR" sz="2800" b="1" u="sng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replication</a:t>
            </a:r>
            <a:endParaRPr lang="en-US" sz="2800" b="1" u="sng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5" name="Groupe 134"/>
          <p:cNvGrpSpPr/>
          <p:nvPr/>
        </p:nvGrpSpPr>
        <p:grpSpPr>
          <a:xfrm>
            <a:off x="310928" y="1164336"/>
            <a:ext cx="11837849" cy="5248130"/>
            <a:chOff x="412106" y="576740"/>
            <a:chExt cx="11837849" cy="5248130"/>
          </a:xfrm>
        </p:grpSpPr>
        <p:sp>
          <p:nvSpPr>
            <p:cNvPr id="136" name="Flèche droite 135"/>
            <p:cNvSpPr/>
            <p:nvPr/>
          </p:nvSpPr>
          <p:spPr>
            <a:xfrm rot="20839136">
              <a:off x="7106110" y="1477792"/>
              <a:ext cx="981602" cy="445331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lèche vers le bas 136"/>
            <p:cNvSpPr/>
            <p:nvPr/>
          </p:nvSpPr>
          <p:spPr>
            <a:xfrm rot="18471573">
              <a:off x="6957536" y="3335719"/>
              <a:ext cx="429991" cy="985921"/>
            </a:xfrm>
            <a:prstGeom prst="down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lèche droite 137"/>
            <p:cNvSpPr/>
            <p:nvPr/>
          </p:nvSpPr>
          <p:spPr>
            <a:xfrm rot="12003033">
              <a:off x="2749188" y="1739035"/>
              <a:ext cx="1016000" cy="432409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412106" y="1160067"/>
              <a:ext cx="221041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u="sng" dirty="0">
                  <a:solidFill>
                    <a:schemeClr val="accent6">
                      <a:lumMod val="50000"/>
                    </a:schemeClr>
                  </a:solidFill>
                </a:rPr>
                <a:t>ATPase </a:t>
              </a:r>
              <a:r>
                <a:rPr lang="fr-FR" b="1" u="sng" dirty="0" err="1">
                  <a:solidFill>
                    <a:schemeClr val="accent6">
                      <a:lumMod val="50000"/>
                    </a:schemeClr>
                  </a:solidFill>
                </a:rPr>
                <a:t>activity</a:t>
              </a:r>
              <a:endParaRPr lang="fr-FR" b="1" u="sng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r>
                <a:rPr lang="fr-FR" dirty="0"/>
                <a:t>ATP -&gt; ADP + Pi</a:t>
              </a:r>
            </a:p>
            <a:p>
              <a:pPr algn="ctr"/>
              <a:r>
                <a:rPr lang="fr-FR" dirty="0" err="1"/>
                <a:t>Detection</a:t>
              </a:r>
              <a:r>
                <a:rPr lang="fr-FR" dirty="0"/>
                <a:t> of Pi by </a:t>
              </a:r>
            </a:p>
            <a:p>
              <a:pPr algn="ctr"/>
              <a:r>
                <a:rPr lang="fr-FR" dirty="0" err="1"/>
                <a:t>Biomolgreen</a:t>
              </a:r>
              <a:r>
                <a:rPr lang="fr-FR" dirty="0"/>
                <a:t> </a:t>
              </a:r>
              <a:r>
                <a:rPr lang="fr-FR" dirty="0" err="1"/>
                <a:t>reagent</a:t>
              </a:r>
              <a:r>
                <a:rPr lang="fr-FR" dirty="0"/>
                <a:t> </a:t>
              </a:r>
            </a:p>
            <a:p>
              <a:pPr algn="ctr"/>
              <a:r>
                <a:rPr lang="fr-FR" dirty="0"/>
                <a:t>(luminescence)</a:t>
              </a:r>
            </a:p>
            <a:p>
              <a:pPr algn="ctr"/>
              <a:r>
                <a:rPr lang="fr-FR" dirty="0"/>
                <a:t>(IC50)</a:t>
              </a:r>
              <a:endParaRPr lang="en-US" dirty="0"/>
            </a:p>
          </p:txBody>
        </p:sp>
        <p:sp>
          <p:nvSpPr>
            <p:cNvPr id="140" name="Flèche droite 139"/>
            <p:cNvSpPr/>
            <p:nvPr/>
          </p:nvSpPr>
          <p:spPr>
            <a:xfrm rot="9097153">
              <a:off x="3591792" y="3527855"/>
              <a:ext cx="1016000" cy="432409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ZoneTexte 140"/>
            <p:cNvSpPr txBox="1"/>
            <p:nvPr/>
          </p:nvSpPr>
          <p:spPr>
            <a:xfrm>
              <a:off x="635520" y="3754840"/>
              <a:ext cx="286443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u="sng" dirty="0" err="1">
                  <a:solidFill>
                    <a:srgbClr val="0070C0"/>
                  </a:solidFill>
                </a:rPr>
                <a:t>Protein</a:t>
              </a:r>
              <a:r>
                <a:rPr lang="fr-FR" b="1" u="sng" dirty="0">
                  <a:solidFill>
                    <a:srgbClr val="0070C0"/>
                  </a:solidFill>
                </a:rPr>
                <a:t>/</a:t>
              </a:r>
              <a:r>
                <a:rPr lang="fr-FR" b="1" u="sng" dirty="0" err="1">
                  <a:solidFill>
                    <a:srgbClr val="0070C0"/>
                  </a:solidFill>
                </a:rPr>
                <a:t>protein</a:t>
              </a:r>
              <a:r>
                <a:rPr lang="fr-FR" b="1" u="sng" dirty="0">
                  <a:solidFill>
                    <a:srgbClr val="0070C0"/>
                  </a:solidFill>
                </a:rPr>
                <a:t> interactions</a:t>
              </a:r>
            </a:p>
            <a:p>
              <a:pPr algn="ctr"/>
              <a:r>
                <a:rPr lang="fr-FR" sz="2400" b="1" dirty="0" err="1">
                  <a:solidFill>
                    <a:srgbClr val="FF0000"/>
                  </a:solidFill>
                </a:rPr>
                <a:t>Detection</a:t>
              </a:r>
              <a:r>
                <a:rPr lang="fr-FR" sz="2400" b="1" dirty="0">
                  <a:solidFill>
                    <a:srgbClr val="FF0000"/>
                  </a:solidFill>
                </a:rPr>
                <a:t> by HTRF</a:t>
              </a:r>
            </a:p>
            <a:p>
              <a:pPr algn="ctr"/>
              <a:r>
                <a:rPr lang="fr-FR" sz="2400" b="1" dirty="0">
                  <a:solidFill>
                    <a:srgbClr val="FF0000"/>
                  </a:solidFill>
                </a:rPr>
                <a:t>(</a:t>
              </a:r>
              <a:r>
                <a:rPr lang="fr-FR" sz="2400" b="1" dirty="0" err="1">
                  <a:solidFill>
                    <a:srgbClr val="FF0000"/>
                  </a:solidFill>
                </a:rPr>
                <a:t>Screen</a:t>
              </a:r>
              <a:r>
                <a:rPr lang="fr-FR" sz="2400" b="1" dirty="0">
                  <a:solidFill>
                    <a:srgbClr val="FF0000"/>
                  </a:solidFill>
                </a:rPr>
                <a:t>/IC50)</a:t>
              </a:r>
            </a:p>
          </p:txBody>
        </p:sp>
        <p:sp>
          <p:nvSpPr>
            <p:cNvPr id="142" name="ZoneTexte 141"/>
            <p:cNvSpPr txBox="1"/>
            <p:nvPr/>
          </p:nvSpPr>
          <p:spPr>
            <a:xfrm>
              <a:off x="8054832" y="878659"/>
              <a:ext cx="419512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u="sng" dirty="0" err="1">
                  <a:solidFill>
                    <a:schemeClr val="accent4">
                      <a:lumMod val="50000"/>
                    </a:schemeClr>
                  </a:solidFill>
                </a:rPr>
                <a:t>Methyltransferase</a:t>
              </a:r>
              <a:r>
                <a:rPr lang="fr-FR" b="1" u="sng" dirty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fr-FR" b="1" u="sng" dirty="0" err="1">
                  <a:solidFill>
                    <a:schemeClr val="accent4">
                      <a:lumMod val="50000"/>
                    </a:schemeClr>
                  </a:solidFill>
                </a:rPr>
                <a:t>activity</a:t>
              </a:r>
              <a:endParaRPr lang="fr-FR" b="1" u="sng" dirty="0">
                <a:solidFill>
                  <a:schemeClr val="accent4">
                    <a:lumMod val="50000"/>
                  </a:schemeClr>
                </a:solidFill>
              </a:endParaRPr>
            </a:p>
            <a:p>
              <a:pPr algn="ctr"/>
              <a:r>
                <a:rPr lang="fr-FR" dirty="0"/>
                <a:t>GpppAC</a:t>
              </a:r>
              <a:r>
                <a:rPr lang="fr-FR" baseline="-25000" dirty="0"/>
                <a:t>4</a:t>
              </a:r>
              <a:r>
                <a:rPr lang="fr-FR" dirty="0"/>
                <a:t> + SA</a:t>
              </a:r>
              <a:r>
                <a:rPr lang="fr-FR" dirty="0">
                  <a:solidFill>
                    <a:srgbClr val="00B050"/>
                  </a:solidFill>
                </a:rPr>
                <a:t>M</a:t>
              </a:r>
              <a:r>
                <a:rPr lang="fr-FR" dirty="0"/>
                <a:t>(</a:t>
              </a:r>
              <a:r>
                <a:rPr lang="fr-FR" baseline="30000" dirty="0">
                  <a:solidFill>
                    <a:srgbClr val="00B050"/>
                  </a:solidFill>
                </a:rPr>
                <a:t>3</a:t>
              </a:r>
              <a:r>
                <a:rPr lang="fr-FR" dirty="0">
                  <a:solidFill>
                    <a:srgbClr val="00B050"/>
                  </a:solidFill>
                </a:rPr>
                <a:t>H</a:t>
              </a:r>
              <a:r>
                <a:rPr lang="fr-FR" dirty="0"/>
                <a:t>) -&gt; </a:t>
              </a:r>
              <a:r>
                <a:rPr lang="fr-FR" baseline="30000" dirty="0">
                  <a:solidFill>
                    <a:srgbClr val="00B050"/>
                  </a:solidFill>
                </a:rPr>
                <a:t>3</a:t>
              </a:r>
              <a:r>
                <a:rPr lang="fr-FR" dirty="0">
                  <a:solidFill>
                    <a:srgbClr val="00B050"/>
                  </a:solidFill>
                </a:rPr>
                <a:t>Hm</a:t>
              </a:r>
              <a:r>
                <a:rPr lang="fr-FR" dirty="0"/>
                <a:t>GpppAC</a:t>
              </a:r>
              <a:r>
                <a:rPr lang="fr-FR" baseline="-25000" dirty="0"/>
                <a:t>4</a:t>
              </a:r>
              <a:r>
                <a:rPr lang="fr-FR" dirty="0"/>
                <a:t> + SAH</a:t>
              </a:r>
            </a:p>
            <a:p>
              <a:pPr algn="ctr"/>
              <a:r>
                <a:rPr lang="fr-FR" sz="2400" b="1" dirty="0">
                  <a:solidFill>
                    <a:srgbClr val="FF0000"/>
                  </a:solidFill>
                </a:rPr>
                <a:t>Radioactive </a:t>
              </a:r>
              <a:r>
                <a:rPr lang="fr-FR" sz="2400" b="1" dirty="0" err="1">
                  <a:solidFill>
                    <a:srgbClr val="FF0000"/>
                  </a:solidFill>
                </a:rPr>
                <a:t>assays</a:t>
              </a:r>
              <a:endParaRPr lang="fr-FR" sz="2400" b="1" dirty="0">
                <a:solidFill>
                  <a:srgbClr val="FF0000"/>
                </a:solidFill>
              </a:endParaRPr>
            </a:p>
            <a:p>
              <a:pPr algn="ctr"/>
              <a:r>
                <a:rPr lang="fr-FR" sz="2400" b="1" dirty="0">
                  <a:solidFill>
                    <a:srgbClr val="FF0000"/>
                  </a:solidFill>
                </a:rPr>
                <a:t>(</a:t>
              </a:r>
              <a:r>
                <a:rPr lang="fr-FR" sz="2400" b="1" dirty="0" err="1">
                  <a:solidFill>
                    <a:srgbClr val="FF0000"/>
                  </a:solidFill>
                </a:rPr>
                <a:t>Screen</a:t>
              </a:r>
              <a:r>
                <a:rPr lang="fr-FR" sz="2400" b="1" dirty="0">
                  <a:solidFill>
                    <a:srgbClr val="FF0000"/>
                  </a:solidFill>
                </a:rPr>
                <a:t>/IC50)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143" name="ZoneTexte 142"/>
            <p:cNvSpPr txBox="1"/>
            <p:nvPr/>
          </p:nvSpPr>
          <p:spPr>
            <a:xfrm>
              <a:off x="7310113" y="3885878"/>
              <a:ext cx="4374467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u="sng" dirty="0" err="1">
                  <a:solidFill>
                    <a:schemeClr val="accent2">
                      <a:lumMod val="75000"/>
                    </a:schemeClr>
                  </a:solidFill>
                </a:rPr>
                <a:t>Polymerase</a:t>
              </a:r>
              <a:r>
                <a:rPr lang="fr-FR" b="1" u="sng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fr-FR" b="1" u="sng" dirty="0" err="1">
                  <a:solidFill>
                    <a:schemeClr val="accent2">
                      <a:lumMod val="75000"/>
                    </a:schemeClr>
                  </a:solidFill>
                </a:rPr>
                <a:t>activity</a:t>
              </a:r>
              <a:endParaRPr lang="fr-FR" b="1" u="sng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ctr"/>
              <a:r>
                <a:rPr lang="fr-FR" dirty="0"/>
                <a:t>Poly U + ATP -&gt; Poly U/A or</a:t>
              </a:r>
            </a:p>
            <a:p>
              <a:pPr algn="ctr"/>
              <a:r>
                <a:rPr lang="fr-FR" dirty="0"/>
                <a:t>Poly A + UTP -&gt; Poly A/U</a:t>
              </a:r>
            </a:p>
            <a:p>
              <a:pPr algn="ctr"/>
              <a:r>
                <a:rPr lang="fr-FR" dirty="0" err="1"/>
                <a:t>Detection</a:t>
              </a:r>
              <a:r>
                <a:rPr lang="fr-FR" dirty="0"/>
                <a:t> of double </a:t>
              </a:r>
              <a:r>
                <a:rPr lang="fr-FR" dirty="0" err="1"/>
                <a:t>strand</a:t>
              </a:r>
              <a:r>
                <a:rPr lang="fr-FR" dirty="0"/>
                <a:t> RNA by</a:t>
              </a:r>
            </a:p>
            <a:p>
              <a:pPr algn="ctr"/>
              <a:r>
                <a:rPr lang="fr-FR" sz="2400" b="1" dirty="0" err="1">
                  <a:solidFill>
                    <a:srgbClr val="FF0000"/>
                  </a:solidFill>
                </a:rPr>
                <a:t>Picogreen</a:t>
              </a:r>
              <a:r>
                <a:rPr lang="fr-FR" sz="2400" b="1" dirty="0">
                  <a:solidFill>
                    <a:srgbClr val="FF0000"/>
                  </a:solidFill>
                </a:rPr>
                <a:t> </a:t>
              </a:r>
              <a:r>
                <a:rPr lang="fr-FR" sz="2400" b="1" dirty="0" err="1">
                  <a:solidFill>
                    <a:srgbClr val="FF0000"/>
                  </a:solidFill>
                </a:rPr>
                <a:t>reagent</a:t>
              </a:r>
              <a:r>
                <a:rPr lang="fr-FR" sz="2400" b="1" dirty="0">
                  <a:solidFill>
                    <a:srgbClr val="FF0000"/>
                  </a:solidFill>
                </a:rPr>
                <a:t> (fluorescence)</a:t>
              </a:r>
            </a:p>
            <a:p>
              <a:pPr algn="ctr"/>
              <a:r>
                <a:rPr lang="fr-FR" sz="2400" b="1" dirty="0">
                  <a:solidFill>
                    <a:srgbClr val="FF0000"/>
                  </a:solidFill>
                </a:rPr>
                <a:t>(</a:t>
              </a:r>
              <a:r>
                <a:rPr lang="fr-FR" sz="2400" b="1" dirty="0" err="1">
                  <a:solidFill>
                    <a:srgbClr val="FF0000"/>
                  </a:solidFill>
                </a:rPr>
                <a:t>Screen</a:t>
              </a:r>
              <a:r>
                <a:rPr lang="fr-FR" sz="2400" b="1" dirty="0">
                  <a:solidFill>
                    <a:srgbClr val="FF0000"/>
                  </a:solidFill>
                </a:rPr>
                <a:t>/IC50)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44" name="Groupe 143"/>
            <p:cNvGrpSpPr/>
            <p:nvPr/>
          </p:nvGrpSpPr>
          <p:grpSpPr>
            <a:xfrm>
              <a:off x="3473902" y="576740"/>
              <a:ext cx="5928273" cy="4168123"/>
              <a:chOff x="3473902" y="576740"/>
              <a:chExt cx="5928273" cy="4168123"/>
            </a:xfrm>
          </p:grpSpPr>
          <p:grpSp>
            <p:nvGrpSpPr>
              <p:cNvPr id="145" name="Groupe 144"/>
              <p:cNvGrpSpPr/>
              <p:nvPr/>
            </p:nvGrpSpPr>
            <p:grpSpPr>
              <a:xfrm>
                <a:off x="3473902" y="576740"/>
                <a:ext cx="5177500" cy="4168123"/>
                <a:chOff x="3931102" y="576740"/>
                <a:chExt cx="5177500" cy="4168123"/>
              </a:xfrm>
            </p:grpSpPr>
            <p:grpSp>
              <p:nvGrpSpPr>
                <p:cNvPr id="148" name="Groupe 147"/>
                <p:cNvGrpSpPr/>
                <p:nvPr/>
              </p:nvGrpSpPr>
              <p:grpSpPr>
                <a:xfrm>
                  <a:off x="3931102" y="576740"/>
                  <a:ext cx="5177500" cy="4168123"/>
                  <a:chOff x="3931102" y="1427640"/>
                  <a:chExt cx="5177500" cy="4168123"/>
                </a:xfrm>
              </p:grpSpPr>
              <p:sp>
                <p:nvSpPr>
                  <p:cNvPr id="150" name="ZoneTexte 149"/>
                  <p:cNvSpPr txBox="1"/>
                  <p:nvPr/>
                </p:nvSpPr>
                <p:spPr>
                  <a:xfrm>
                    <a:off x="7147346" y="3915607"/>
                    <a:ext cx="12931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b="1" dirty="0" err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Polymerase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51" name="ZoneTexte 150"/>
                  <p:cNvSpPr txBox="1"/>
                  <p:nvPr/>
                </p:nvSpPr>
                <p:spPr>
                  <a:xfrm>
                    <a:off x="7177689" y="2819247"/>
                    <a:ext cx="193091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b="1" dirty="0" err="1">
                        <a:solidFill>
                          <a:schemeClr val="accent4">
                            <a:lumMod val="50000"/>
                          </a:schemeClr>
                        </a:solidFill>
                      </a:rPr>
                      <a:t>Methyltransferase</a:t>
                    </a:r>
                    <a:endParaRPr lang="en-US" b="1" dirty="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152" name="Flèche courbée vers le bas 151"/>
                  <p:cNvSpPr/>
                  <p:nvPr/>
                </p:nvSpPr>
                <p:spPr>
                  <a:xfrm rot="15001314">
                    <a:off x="6901883" y="2080176"/>
                    <a:ext cx="358349" cy="304618"/>
                  </a:xfrm>
                  <a:prstGeom prst="curvedDownArrow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 dirty="0">
                      <a:ln w="6600">
                        <a:solidFill>
                          <a:schemeClr val="accent2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dist="38100" dir="2700000" algn="tl" rotWithShape="0">
                          <a:schemeClr val="accent2"/>
                        </a:outerShdw>
                      </a:effectLst>
                    </a:endParaRPr>
                  </a:p>
                </p:txBody>
              </p:sp>
              <p:grpSp>
                <p:nvGrpSpPr>
                  <p:cNvPr id="153" name="Groupe 152"/>
                  <p:cNvGrpSpPr/>
                  <p:nvPr/>
                </p:nvGrpSpPr>
                <p:grpSpPr>
                  <a:xfrm>
                    <a:off x="3931102" y="1427640"/>
                    <a:ext cx="4096938" cy="4168123"/>
                    <a:chOff x="3931102" y="1453040"/>
                    <a:chExt cx="4096938" cy="4168123"/>
                  </a:xfrm>
                </p:grpSpPr>
                <p:grpSp>
                  <p:nvGrpSpPr>
                    <p:cNvPr id="154" name="Groupe 153"/>
                    <p:cNvGrpSpPr/>
                    <p:nvPr/>
                  </p:nvGrpSpPr>
                  <p:grpSpPr>
                    <a:xfrm>
                      <a:off x="3931102" y="1453040"/>
                      <a:ext cx="3339261" cy="4168123"/>
                      <a:chOff x="3562802" y="1402240"/>
                      <a:chExt cx="3339261" cy="4168123"/>
                    </a:xfrm>
                  </p:grpSpPr>
                  <p:sp>
                    <p:nvSpPr>
                      <p:cNvPr id="157" name="Ellipse 156"/>
                      <p:cNvSpPr/>
                      <p:nvPr/>
                    </p:nvSpPr>
                    <p:spPr>
                      <a:xfrm>
                        <a:off x="4614041" y="3111061"/>
                        <a:ext cx="2238703" cy="1566042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endParaRPr>
                      </a:p>
                    </p:txBody>
                  </p:sp>
                  <p:grpSp>
                    <p:nvGrpSpPr>
                      <p:cNvPr id="158" name="Groupe 157"/>
                      <p:cNvGrpSpPr/>
                      <p:nvPr/>
                    </p:nvGrpSpPr>
                    <p:grpSpPr>
                      <a:xfrm>
                        <a:off x="3562802" y="1402240"/>
                        <a:ext cx="3339261" cy="4168123"/>
                        <a:chOff x="3562802" y="1402240"/>
                        <a:chExt cx="3339261" cy="4168123"/>
                      </a:xfrm>
                    </p:grpSpPr>
                    <p:sp>
                      <p:nvSpPr>
                        <p:cNvPr id="159" name="Ellipse 158"/>
                        <p:cNvSpPr/>
                        <p:nvPr/>
                      </p:nvSpPr>
                      <p:spPr>
                        <a:xfrm>
                          <a:off x="3931030" y="2377518"/>
                          <a:ext cx="1508235" cy="1487213"/>
                        </a:xfrm>
                        <a:prstGeom prst="ellipse">
                          <a:avLst/>
                        </a:prstGeom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>
                            <a:solidFill>
                              <a:schemeClr val="accent6">
                                <a:lumMod val="50000"/>
                              </a:schemeClr>
                            </a:solidFill>
                          </a:endParaRPr>
                        </a:p>
                      </p:txBody>
                    </p:sp>
                    <p:grpSp>
                      <p:nvGrpSpPr>
                        <p:cNvPr id="161" name="Groupe 160"/>
                        <p:cNvGrpSpPr/>
                        <p:nvPr/>
                      </p:nvGrpSpPr>
                      <p:grpSpPr>
                        <a:xfrm>
                          <a:off x="3562802" y="1402240"/>
                          <a:ext cx="3339261" cy="4168123"/>
                          <a:chOff x="3562802" y="1402240"/>
                          <a:chExt cx="3339261" cy="4168123"/>
                        </a:xfrm>
                      </p:grpSpPr>
                      <p:sp>
                        <p:nvSpPr>
                          <p:cNvPr id="162" name="Ellipse 161"/>
                          <p:cNvSpPr/>
                          <p:nvPr/>
                        </p:nvSpPr>
                        <p:spPr>
                          <a:xfrm>
                            <a:off x="5656586" y="2133016"/>
                            <a:ext cx="1245477" cy="1103586"/>
                          </a:xfrm>
                          <a:prstGeom prst="ellips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n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endParaRPr>
                          </a:p>
                        </p:txBody>
                      </p:sp>
                      <p:grpSp>
                        <p:nvGrpSpPr>
                          <p:cNvPr id="163" name="Groupe 162"/>
                          <p:cNvGrpSpPr/>
                          <p:nvPr/>
                        </p:nvGrpSpPr>
                        <p:grpSpPr>
                          <a:xfrm>
                            <a:off x="3562802" y="1402240"/>
                            <a:ext cx="3087412" cy="4168123"/>
                            <a:chOff x="3562802" y="1402240"/>
                            <a:chExt cx="3087412" cy="4168123"/>
                          </a:xfrm>
                        </p:grpSpPr>
                        <p:sp>
                          <p:nvSpPr>
                            <p:cNvPr id="164" name="ZoneTexte 163"/>
                            <p:cNvSpPr txBox="1"/>
                            <p:nvPr/>
                          </p:nvSpPr>
                          <p:spPr>
                            <a:xfrm>
                              <a:off x="5836132" y="5201031"/>
                              <a:ext cx="357351" cy="36933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fr-FR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</a:rPr>
                                <a:t>5’</a:t>
                              </a:r>
                              <a:endParaRPr lang="en-US" dirty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</a:endParaRPr>
                            </a:p>
                          </p:txBody>
                        </p:sp>
                        <p:grpSp>
                          <p:nvGrpSpPr>
                            <p:cNvPr id="165" name="Groupe 164"/>
                            <p:cNvGrpSpPr/>
                            <p:nvPr/>
                          </p:nvGrpSpPr>
                          <p:grpSpPr>
                            <a:xfrm>
                              <a:off x="3562802" y="1402240"/>
                              <a:ext cx="3087412" cy="3968546"/>
                              <a:chOff x="3615559" y="1402240"/>
                              <a:chExt cx="3087412" cy="3968546"/>
                            </a:xfrm>
                          </p:grpSpPr>
                          <p:sp>
                            <p:nvSpPr>
                              <p:cNvPr id="172" name="Forme libre 171"/>
                              <p:cNvSpPr/>
                              <p:nvPr/>
                            </p:nvSpPr>
                            <p:spPr>
                              <a:xfrm>
                                <a:off x="3794235" y="1713186"/>
                                <a:ext cx="2081048" cy="3657600"/>
                              </a:xfrm>
                              <a:custGeom>
                                <a:avLst/>
                                <a:gdLst>
                                  <a:gd name="connsiteX0" fmla="*/ 2081048 w 2081048"/>
                                  <a:gd name="connsiteY0" fmla="*/ 3657600 h 3657600"/>
                                  <a:gd name="connsiteX1" fmla="*/ 1492469 w 2081048"/>
                                  <a:gd name="connsiteY1" fmla="*/ 767255 h 3657600"/>
                                  <a:gd name="connsiteX2" fmla="*/ 0 w 2081048"/>
                                  <a:gd name="connsiteY2" fmla="*/ 0 h 3657600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</a:cxnLst>
                                <a:rect l="l" t="t" r="r" b="b"/>
                                <a:pathLst>
                                  <a:path w="2081048" h="3657600">
                                    <a:moveTo>
                                      <a:pt x="2081048" y="3657600"/>
                                    </a:moveTo>
                                    <a:cubicBezTo>
                                      <a:pt x="1960179" y="2517227"/>
                                      <a:pt x="1839310" y="1376855"/>
                                      <a:pt x="1492469" y="767255"/>
                                    </a:cubicBezTo>
                                    <a:cubicBezTo>
                                      <a:pt x="1145628" y="157655"/>
                                      <a:pt x="572814" y="78827"/>
                                      <a:pt x="0" y="0"/>
                                    </a:cubicBezTo>
                                  </a:path>
                                </a:pathLst>
                              </a:custGeom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98" name="Groupe 297"/>
                              <p:cNvGrpSpPr/>
                              <p:nvPr/>
                            </p:nvGrpSpPr>
                            <p:grpSpPr>
                              <a:xfrm>
                                <a:off x="3615559" y="1402240"/>
                                <a:ext cx="3087412" cy="3922035"/>
                                <a:chOff x="3615559" y="1402240"/>
                                <a:chExt cx="3087412" cy="3922035"/>
                              </a:xfrm>
                            </p:grpSpPr>
                            <p:sp>
                              <p:nvSpPr>
                                <p:cNvPr id="299" name="Forme libre 298"/>
                                <p:cNvSpPr/>
                                <p:nvPr/>
                              </p:nvSpPr>
                              <p:spPr>
                                <a:xfrm>
                                  <a:off x="5614122" y="2019511"/>
                                  <a:ext cx="912802" cy="2005951"/>
                                </a:xfrm>
                                <a:custGeom>
                                  <a:avLst/>
                                  <a:gdLst>
                                    <a:gd name="connsiteX0" fmla="*/ 912802 w 912802"/>
                                    <a:gd name="connsiteY0" fmla="*/ 30006 h 2005951"/>
                                    <a:gd name="connsiteX1" fmla="*/ 29933 w 912802"/>
                                    <a:gd name="connsiteY1" fmla="*/ 271744 h 2005951"/>
                                    <a:gd name="connsiteX2" fmla="*/ 292692 w 912802"/>
                                    <a:gd name="connsiteY2" fmla="*/ 2005951 h 2005951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</a:cxnLst>
                                  <a:rect l="l" t="t" r="r" b="b"/>
                                  <a:pathLst>
                                    <a:path w="912802" h="2005951">
                                      <a:moveTo>
                                        <a:pt x="912802" y="30006"/>
                                      </a:moveTo>
                                      <a:cubicBezTo>
                                        <a:pt x="523043" y="-13787"/>
                                        <a:pt x="133285" y="-57580"/>
                                        <a:pt x="29933" y="271744"/>
                                      </a:cubicBezTo>
                                      <a:cubicBezTo>
                                        <a:pt x="-73419" y="601068"/>
                                        <a:pt x="109636" y="1303509"/>
                                        <a:pt x="292692" y="2005951"/>
                                      </a:cubicBezTo>
                                    </a:path>
                                  </a:pathLst>
                                </a:cu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00" name="Étoile à 5 branches 299"/>
                                <p:cNvSpPr/>
                                <p:nvPr/>
                              </p:nvSpPr>
                              <p:spPr>
                                <a:xfrm>
                                  <a:off x="6479626" y="1950432"/>
                                  <a:ext cx="210207" cy="179778"/>
                                </a:xfrm>
                                <a:prstGeom prst="star5">
                                  <a:avLst/>
                                </a:prstGeom>
                                <a:solidFill>
                                  <a:srgbClr val="FF0000"/>
                                </a:solidFill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01" name="ZoneTexte 300"/>
                                <p:cNvSpPr txBox="1"/>
                                <p:nvPr/>
                              </p:nvSpPr>
                              <p:spPr>
                                <a:xfrm>
                                  <a:off x="6345620" y="1695189"/>
                                  <a:ext cx="357351" cy="3693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fr-FR" dirty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</a:rPr>
                                    <a:t>5’</a:t>
                                  </a:r>
                                  <a:endParaRPr lang="en-US" dirty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02" name="ZoneTexte 301"/>
                                <p:cNvSpPr txBox="1"/>
                                <p:nvPr/>
                              </p:nvSpPr>
                              <p:spPr>
                                <a:xfrm>
                                  <a:off x="5875283" y="3746228"/>
                                  <a:ext cx="357351" cy="369332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fr-FR" dirty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</a:rPr>
                                    <a:t>3’</a:t>
                                  </a:r>
                                  <a:endParaRPr lang="en-US" dirty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03" name="ZoneTexte 302"/>
                                <p:cNvSpPr txBox="1"/>
                                <p:nvPr/>
                              </p:nvSpPr>
                              <p:spPr>
                                <a:xfrm>
                                  <a:off x="3615559" y="1402240"/>
                                  <a:ext cx="357351" cy="3693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fr-FR" dirty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</a:rPr>
                                    <a:t>3’</a:t>
                                  </a:r>
                                  <a:endParaRPr lang="en-US" dirty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</a:endParaRPr>
                                </a:p>
                              </p:txBody>
                            </p:sp>
                            <p:cxnSp>
                              <p:nvCxnSpPr>
                                <p:cNvPr id="304" name="Connecteur droit 303"/>
                                <p:cNvCxnSpPr/>
                                <p:nvPr/>
                              </p:nvCxnSpPr>
                              <p:spPr>
                                <a:xfrm flipH="1">
                                  <a:off x="5693229" y="3930894"/>
                                  <a:ext cx="1872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05" name="Connecteur droit 304"/>
                                <p:cNvCxnSpPr/>
                                <p:nvPr/>
                              </p:nvCxnSpPr>
                              <p:spPr>
                                <a:xfrm flipH="1">
                                  <a:off x="5682343" y="3849251"/>
                                  <a:ext cx="182054" cy="6731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06" name="Connecteur droit 305"/>
                                <p:cNvCxnSpPr/>
                                <p:nvPr/>
                              </p:nvCxnSpPr>
                              <p:spPr>
                                <a:xfrm flipH="1">
                                  <a:off x="5666574" y="3771409"/>
                                  <a:ext cx="180000" cy="146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07" name="Connecteur droit 306"/>
                                <p:cNvCxnSpPr/>
                                <p:nvPr/>
                              </p:nvCxnSpPr>
                              <p:spPr>
                                <a:xfrm flipH="1">
                                  <a:off x="5657191" y="3693096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08" name="Connecteur droit 307"/>
                                <p:cNvCxnSpPr/>
                                <p:nvPr/>
                              </p:nvCxnSpPr>
                              <p:spPr>
                                <a:xfrm flipH="1">
                                  <a:off x="5623690" y="3490022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09" name="Connecteur droit 308"/>
                                <p:cNvCxnSpPr/>
                                <p:nvPr/>
                              </p:nvCxnSpPr>
                              <p:spPr>
                                <a:xfrm flipH="1">
                                  <a:off x="5626410" y="3559466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10" name="Connecteur droit 309"/>
                                <p:cNvCxnSpPr/>
                                <p:nvPr/>
                              </p:nvCxnSpPr>
                              <p:spPr>
                                <a:xfrm flipH="1">
                                  <a:off x="5646681" y="3626094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11" name="Connecteur droit 310"/>
                                <p:cNvCxnSpPr/>
                                <p:nvPr/>
                              </p:nvCxnSpPr>
                              <p:spPr>
                                <a:xfrm flipH="1">
                                  <a:off x="5605202" y="3424709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12" name="Connecteur droit 311"/>
                                <p:cNvCxnSpPr/>
                                <p:nvPr/>
                              </p:nvCxnSpPr>
                              <p:spPr>
                                <a:xfrm flipH="1">
                                  <a:off x="5580990" y="3359394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13" name="Connecteur droit 312"/>
                                <p:cNvCxnSpPr/>
                                <p:nvPr/>
                              </p:nvCxnSpPr>
                              <p:spPr>
                                <a:xfrm flipH="1">
                                  <a:off x="5722882" y="3930894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14" name="Connecteur droit 313"/>
                                <p:cNvCxnSpPr/>
                                <p:nvPr/>
                              </p:nvCxnSpPr>
                              <p:spPr>
                                <a:xfrm flipH="1">
                                  <a:off x="5525059" y="3101326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15" name="Connecteur droit 314"/>
                                <p:cNvCxnSpPr/>
                                <p:nvPr/>
                              </p:nvCxnSpPr>
                              <p:spPr>
                                <a:xfrm flipH="1">
                                  <a:off x="5555372" y="3223322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16" name="Connecteur droit 315"/>
                                <p:cNvCxnSpPr/>
                                <p:nvPr/>
                              </p:nvCxnSpPr>
                              <p:spPr>
                                <a:xfrm flipH="1">
                                  <a:off x="5547489" y="3158008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17" name="Connecteur droit 316"/>
                                <p:cNvCxnSpPr/>
                                <p:nvPr/>
                              </p:nvCxnSpPr>
                              <p:spPr>
                                <a:xfrm flipH="1">
                                  <a:off x="5570480" y="3288637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18" name="Connecteur droit 317"/>
                                <p:cNvCxnSpPr/>
                                <p:nvPr/>
                              </p:nvCxnSpPr>
                              <p:spPr>
                                <a:xfrm flipH="1">
                                  <a:off x="5567860" y="2825994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19" name="Connecteur droit 318"/>
                                <p:cNvCxnSpPr/>
                                <p:nvPr/>
                              </p:nvCxnSpPr>
                              <p:spPr>
                                <a:xfrm flipH="1">
                                  <a:off x="5464060" y="2896751"/>
                                  <a:ext cx="180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0" name="Connecteur droit 319"/>
                                <p:cNvCxnSpPr/>
                                <p:nvPr/>
                              </p:nvCxnSpPr>
                              <p:spPr>
                                <a:xfrm flipH="1">
                                  <a:off x="5437972" y="2825994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1" name="Connecteur droit 320"/>
                                <p:cNvCxnSpPr/>
                                <p:nvPr/>
                              </p:nvCxnSpPr>
                              <p:spPr>
                                <a:xfrm flipH="1">
                                  <a:off x="5494279" y="2959224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2" name="Connecteur droit 321"/>
                                <p:cNvCxnSpPr/>
                                <p:nvPr/>
                              </p:nvCxnSpPr>
                              <p:spPr>
                                <a:xfrm flipH="1">
                                  <a:off x="5514173" y="3038815"/>
                                  <a:ext cx="152401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3" name="Connecteur droit 322"/>
                                <p:cNvCxnSpPr/>
                                <p:nvPr/>
                              </p:nvCxnSpPr>
                              <p:spPr>
                                <a:xfrm flipH="1">
                                  <a:off x="5416198" y="2749794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4" name="Connecteur droit 323"/>
                                <p:cNvCxnSpPr/>
                                <p:nvPr/>
                              </p:nvCxnSpPr>
                              <p:spPr>
                                <a:xfrm flipH="1">
                                  <a:off x="5383539" y="2673594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5" name="Connecteur droit 324"/>
                                <p:cNvCxnSpPr/>
                                <p:nvPr/>
                              </p:nvCxnSpPr>
                              <p:spPr>
                                <a:xfrm flipH="1">
                                  <a:off x="5350886" y="2591951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6" name="Connecteur droit 325"/>
                                <p:cNvCxnSpPr/>
                                <p:nvPr/>
                              </p:nvCxnSpPr>
                              <p:spPr>
                                <a:xfrm flipH="1">
                                  <a:off x="5557714" y="2749790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7" name="Connecteur droit 326"/>
                                <p:cNvCxnSpPr/>
                                <p:nvPr/>
                              </p:nvCxnSpPr>
                              <p:spPr>
                                <a:xfrm flipH="1">
                                  <a:off x="5535942" y="2597394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8" name="Connecteur droit 327"/>
                                <p:cNvCxnSpPr/>
                                <p:nvPr/>
                              </p:nvCxnSpPr>
                              <p:spPr>
                                <a:xfrm flipH="1">
                                  <a:off x="5546828" y="2673596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9" name="Connecteur droit 328"/>
                                <p:cNvCxnSpPr/>
                                <p:nvPr/>
                              </p:nvCxnSpPr>
                              <p:spPr>
                                <a:xfrm flipH="1">
                                  <a:off x="5541385" y="2521193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0" name="Connecteur droit 329"/>
                                <p:cNvCxnSpPr/>
                                <p:nvPr/>
                              </p:nvCxnSpPr>
                              <p:spPr>
                                <a:xfrm flipH="1">
                                  <a:off x="5546828" y="2444996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1" name="Connecteur droit 330"/>
                                <p:cNvCxnSpPr/>
                                <p:nvPr/>
                              </p:nvCxnSpPr>
                              <p:spPr>
                                <a:xfrm flipH="1">
                                  <a:off x="5552271" y="2368795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2" name="Connecteur droit 331"/>
                                <p:cNvCxnSpPr/>
                                <p:nvPr/>
                              </p:nvCxnSpPr>
                              <p:spPr>
                                <a:xfrm flipH="1">
                                  <a:off x="5563157" y="2303481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3" name="Connecteur droit 332"/>
                                <p:cNvCxnSpPr/>
                                <p:nvPr/>
                              </p:nvCxnSpPr>
                              <p:spPr>
                                <a:xfrm flipH="1">
                                  <a:off x="5590372" y="2238164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4" name="Connecteur droit 333"/>
                                <p:cNvCxnSpPr/>
                                <p:nvPr/>
                              </p:nvCxnSpPr>
                              <p:spPr>
                                <a:xfrm>
                                  <a:off x="5622287" y="2119324"/>
                                  <a:ext cx="72000" cy="69079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5" name="Connecteur droit 334"/>
                                <p:cNvCxnSpPr/>
                                <p:nvPr/>
                              </p:nvCxnSpPr>
                              <p:spPr>
                                <a:xfrm>
                                  <a:off x="5671773" y="2060593"/>
                                  <a:ext cx="72000" cy="69079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6" name="Connecteur droit 335"/>
                                <p:cNvCxnSpPr/>
                                <p:nvPr/>
                              </p:nvCxnSpPr>
                              <p:spPr>
                                <a:xfrm>
                                  <a:off x="5776091" y="2022227"/>
                                  <a:ext cx="21109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7" name="Connecteur droit 336"/>
                                <p:cNvCxnSpPr/>
                                <p:nvPr/>
                              </p:nvCxnSpPr>
                              <p:spPr>
                                <a:xfrm>
                                  <a:off x="5835962" y="1989571"/>
                                  <a:ext cx="21109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8" name="Connecteur droit 337"/>
                                <p:cNvCxnSpPr/>
                                <p:nvPr/>
                              </p:nvCxnSpPr>
                              <p:spPr>
                                <a:xfrm>
                                  <a:off x="5906719" y="1967798"/>
                                  <a:ext cx="21109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9" name="Connecteur droit 338"/>
                                <p:cNvCxnSpPr/>
                                <p:nvPr/>
                              </p:nvCxnSpPr>
                              <p:spPr>
                                <a:xfrm>
                                  <a:off x="5972035" y="1951470"/>
                                  <a:ext cx="21109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0" name="Connecteur droit 339"/>
                                <p:cNvCxnSpPr/>
                                <p:nvPr/>
                              </p:nvCxnSpPr>
                              <p:spPr>
                                <a:xfrm>
                                  <a:off x="6053958" y="1950431"/>
                                  <a:ext cx="0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1" name="Connecteur droit 340"/>
                                <p:cNvCxnSpPr/>
                                <p:nvPr/>
                              </p:nvCxnSpPr>
                              <p:spPr>
                                <a:xfrm>
                                  <a:off x="6113829" y="1950429"/>
                                  <a:ext cx="0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2" name="Connecteur droit 341"/>
                                <p:cNvCxnSpPr/>
                                <p:nvPr/>
                              </p:nvCxnSpPr>
                              <p:spPr>
                                <a:xfrm>
                                  <a:off x="6173700" y="1950427"/>
                                  <a:ext cx="0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3" name="Connecteur droit 342"/>
                                <p:cNvCxnSpPr/>
                                <p:nvPr/>
                              </p:nvCxnSpPr>
                              <p:spPr>
                                <a:xfrm>
                                  <a:off x="6233573" y="1955875"/>
                                  <a:ext cx="0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4" name="Connecteur droit 343"/>
                                <p:cNvCxnSpPr/>
                                <p:nvPr/>
                              </p:nvCxnSpPr>
                              <p:spPr>
                                <a:xfrm>
                                  <a:off x="6293446" y="1955874"/>
                                  <a:ext cx="0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5" name="Connecteur droit 344"/>
                                <p:cNvCxnSpPr/>
                                <p:nvPr/>
                              </p:nvCxnSpPr>
                              <p:spPr>
                                <a:xfrm>
                                  <a:off x="6358759" y="1955873"/>
                                  <a:ext cx="0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6" name="Connecteur droit 345"/>
                                <p:cNvCxnSpPr/>
                                <p:nvPr/>
                              </p:nvCxnSpPr>
                              <p:spPr>
                                <a:xfrm>
                                  <a:off x="6413188" y="1972199"/>
                                  <a:ext cx="0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7" name="Connecteur droit 346"/>
                                <p:cNvCxnSpPr/>
                                <p:nvPr/>
                              </p:nvCxnSpPr>
                              <p:spPr>
                                <a:xfrm>
                                  <a:off x="6462172" y="1977642"/>
                                  <a:ext cx="0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8" name="Connecteur droit 347"/>
                                <p:cNvCxnSpPr/>
                                <p:nvPr/>
                              </p:nvCxnSpPr>
                              <p:spPr>
                                <a:xfrm flipH="1">
                                  <a:off x="5715561" y="4066971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9" name="Connecteur droit 348"/>
                                <p:cNvCxnSpPr/>
                                <p:nvPr/>
                              </p:nvCxnSpPr>
                              <p:spPr>
                                <a:xfrm flipH="1">
                                  <a:off x="5731886" y="4143169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0" name="Connecteur droit 349"/>
                                <p:cNvCxnSpPr/>
                                <p:nvPr/>
                              </p:nvCxnSpPr>
                              <p:spPr>
                                <a:xfrm flipH="1">
                                  <a:off x="5737332" y="4219371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1" name="Connecteur droit 350"/>
                                <p:cNvCxnSpPr/>
                                <p:nvPr/>
                              </p:nvCxnSpPr>
                              <p:spPr>
                                <a:xfrm flipH="1">
                                  <a:off x="5753658" y="4295570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2" name="Connecteur droit 351"/>
                                <p:cNvCxnSpPr/>
                                <p:nvPr/>
                              </p:nvCxnSpPr>
                              <p:spPr>
                                <a:xfrm flipH="1">
                                  <a:off x="5759101" y="4366331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3" name="Connecteur droit 352"/>
                                <p:cNvCxnSpPr/>
                                <p:nvPr/>
                              </p:nvCxnSpPr>
                              <p:spPr>
                                <a:xfrm flipH="1">
                                  <a:off x="5769987" y="4447970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4" name="Connecteur droit 353"/>
                                <p:cNvCxnSpPr/>
                                <p:nvPr/>
                              </p:nvCxnSpPr>
                              <p:spPr>
                                <a:xfrm flipH="1">
                                  <a:off x="5786312" y="4524168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5" name="Connecteur droit 354"/>
                                <p:cNvCxnSpPr/>
                                <p:nvPr/>
                              </p:nvCxnSpPr>
                              <p:spPr>
                                <a:xfrm flipH="1">
                                  <a:off x="5791758" y="4600370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6" name="Connecteur droit 355"/>
                                <p:cNvCxnSpPr/>
                                <p:nvPr/>
                              </p:nvCxnSpPr>
                              <p:spPr>
                                <a:xfrm flipH="1">
                                  <a:off x="5808084" y="4676569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7" name="Connecteur droit 356"/>
                                <p:cNvCxnSpPr/>
                                <p:nvPr/>
                              </p:nvCxnSpPr>
                              <p:spPr>
                                <a:xfrm flipH="1">
                                  <a:off x="5813527" y="4747330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8" name="Connecteur droit 357"/>
                                <p:cNvCxnSpPr/>
                                <p:nvPr/>
                              </p:nvCxnSpPr>
                              <p:spPr>
                                <a:xfrm flipH="1">
                                  <a:off x="5813531" y="4818083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9" name="Connecteur droit 358"/>
                                <p:cNvCxnSpPr/>
                                <p:nvPr/>
                              </p:nvCxnSpPr>
                              <p:spPr>
                                <a:xfrm flipH="1">
                                  <a:off x="5829856" y="4894281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0" name="Connecteur droit 359"/>
                                <p:cNvCxnSpPr/>
                                <p:nvPr/>
                              </p:nvCxnSpPr>
                              <p:spPr>
                                <a:xfrm flipH="1">
                                  <a:off x="5835302" y="4970483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1" name="Connecteur droit 360"/>
                                <p:cNvCxnSpPr/>
                                <p:nvPr/>
                              </p:nvCxnSpPr>
                              <p:spPr>
                                <a:xfrm flipH="1">
                                  <a:off x="5840742" y="5046682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2" name="Connecteur droit 361"/>
                                <p:cNvCxnSpPr/>
                                <p:nvPr/>
                              </p:nvCxnSpPr>
                              <p:spPr>
                                <a:xfrm flipH="1">
                                  <a:off x="5846185" y="5117443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3" name="Connecteur droit 362"/>
                                <p:cNvCxnSpPr/>
                                <p:nvPr/>
                              </p:nvCxnSpPr>
                              <p:spPr>
                                <a:xfrm flipH="1">
                                  <a:off x="5851632" y="5177318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4" name="Connecteur droit 363"/>
                                <p:cNvCxnSpPr/>
                                <p:nvPr/>
                              </p:nvCxnSpPr>
                              <p:spPr>
                                <a:xfrm flipH="1">
                                  <a:off x="5867957" y="5248073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5" name="Connecteur droit 364"/>
                                <p:cNvCxnSpPr/>
                                <p:nvPr/>
                              </p:nvCxnSpPr>
                              <p:spPr>
                                <a:xfrm flipH="1">
                                  <a:off x="5873403" y="5324275"/>
                                  <a:ext cx="72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6" name="Connecteur droit 365"/>
                                <p:cNvCxnSpPr/>
                                <p:nvPr/>
                              </p:nvCxnSpPr>
                              <p:spPr>
                                <a:xfrm flipH="1">
                                  <a:off x="5717434" y="4007092"/>
                                  <a:ext cx="180000" cy="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FF0000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7" name="Connecteur droit 366"/>
                                <p:cNvCxnSpPr/>
                                <p:nvPr/>
                              </p:nvCxnSpPr>
                              <p:spPr>
                                <a:xfrm flipV="1">
                                  <a:off x="5319362" y="2504866"/>
                                  <a:ext cx="72000" cy="35445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8" name="Connecteur droit 367"/>
                                <p:cNvCxnSpPr/>
                                <p:nvPr/>
                              </p:nvCxnSpPr>
                              <p:spPr>
                                <a:xfrm flipV="1">
                                  <a:off x="5286700" y="2434108"/>
                                  <a:ext cx="72000" cy="35445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9" name="Connecteur droit 368"/>
                                <p:cNvCxnSpPr/>
                                <p:nvPr/>
                              </p:nvCxnSpPr>
                              <p:spPr>
                                <a:xfrm flipV="1">
                                  <a:off x="5243160" y="2363351"/>
                                  <a:ext cx="72000" cy="35445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0" name="Connecteur droit 369"/>
                                <p:cNvCxnSpPr/>
                                <p:nvPr/>
                              </p:nvCxnSpPr>
                              <p:spPr>
                                <a:xfrm flipV="1">
                                  <a:off x="5199619" y="2298039"/>
                                  <a:ext cx="72000" cy="35445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1" name="Connecteur droit 370"/>
                                <p:cNvCxnSpPr/>
                                <p:nvPr/>
                              </p:nvCxnSpPr>
                              <p:spPr>
                                <a:xfrm flipV="1">
                                  <a:off x="5145194" y="2249054"/>
                                  <a:ext cx="72000" cy="35445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2" name="Connecteur droit 371"/>
                                <p:cNvCxnSpPr/>
                                <p:nvPr/>
                              </p:nvCxnSpPr>
                              <p:spPr>
                                <a:xfrm flipV="1">
                                  <a:off x="5096203" y="2178296"/>
                                  <a:ext cx="72000" cy="35445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3" name="Connecteur droit 372"/>
                                <p:cNvCxnSpPr/>
                                <p:nvPr/>
                              </p:nvCxnSpPr>
                              <p:spPr>
                                <a:xfrm flipV="1">
                                  <a:off x="5045122" y="2112983"/>
                                  <a:ext cx="57769" cy="52198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4" name="Connecteur droit 373"/>
                                <p:cNvCxnSpPr/>
                                <p:nvPr/>
                              </p:nvCxnSpPr>
                              <p:spPr>
                                <a:xfrm flipV="1">
                                  <a:off x="4989059" y="2062685"/>
                                  <a:ext cx="57769" cy="52198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5" name="Connecteur droit 374"/>
                                <p:cNvCxnSpPr/>
                                <p:nvPr/>
                              </p:nvCxnSpPr>
                              <p:spPr>
                                <a:xfrm flipV="1">
                                  <a:off x="4930824" y="2020455"/>
                                  <a:ext cx="57769" cy="52198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6" name="Connecteur droit 375"/>
                                <p:cNvCxnSpPr/>
                                <p:nvPr/>
                              </p:nvCxnSpPr>
                              <p:spPr>
                                <a:xfrm flipV="1">
                                  <a:off x="4870951" y="1976914"/>
                                  <a:ext cx="57769" cy="52198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7" name="Connecteur droit 376"/>
                                <p:cNvCxnSpPr/>
                                <p:nvPr/>
                              </p:nvCxnSpPr>
                              <p:spPr>
                                <a:xfrm flipV="1">
                                  <a:off x="4794750" y="1933369"/>
                                  <a:ext cx="57769" cy="52198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8" name="Connecteur droit 377"/>
                                <p:cNvCxnSpPr/>
                                <p:nvPr/>
                              </p:nvCxnSpPr>
                              <p:spPr>
                                <a:xfrm flipV="1">
                                  <a:off x="4723994" y="1895265"/>
                                  <a:ext cx="57769" cy="52198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9" name="Connecteur droit 378"/>
                                <p:cNvCxnSpPr/>
                                <p:nvPr/>
                              </p:nvCxnSpPr>
                              <p:spPr>
                                <a:xfrm flipV="1">
                                  <a:off x="4658680" y="1862613"/>
                                  <a:ext cx="57769" cy="52198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80" name="Connecteur droit 379"/>
                                <p:cNvCxnSpPr/>
                                <p:nvPr/>
                              </p:nvCxnSpPr>
                              <p:spPr>
                                <a:xfrm flipV="1">
                                  <a:off x="4587926" y="1834983"/>
                                  <a:ext cx="57769" cy="52198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81" name="Connecteur droit 380"/>
                                <p:cNvCxnSpPr/>
                                <p:nvPr/>
                              </p:nvCxnSpPr>
                              <p:spPr>
                                <a:xfrm flipV="1">
                                  <a:off x="4468586" y="1771572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82" name="Connecteur droit 381"/>
                                <p:cNvCxnSpPr/>
                                <p:nvPr/>
                              </p:nvCxnSpPr>
                              <p:spPr>
                                <a:xfrm flipV="1">
                                  <a:off x="4403274" y="1760688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83" name="Connecteur droit 382"/>
                                <p:cNvCxnSpPr/>
                                <p:nvPr/>
                              </p:nvCxnSpPr>
                              <p:spPr>
                                <a:xfrm flipV="1">
                                  <a:off x="4533898" y="1793340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84" name="Connecteur droit 383"/>
                                <p:cNvCxnSpPr/>
                                <p:nvPr/>
                              </p:nvCxnSpPr>
                              <p:spPr>
                                <a:xfrm flipV="1">
                                  <a:off x="4343403" y="1744358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85" name="Connecteur droit 384"/>
                                <p:cNvCxnSpPr/>
                                <p:nvPr/>
                              </p:nvCxnSpPr>
                              <p:spPr>
                                <a:xfrm flipV="1">
                                  <a:off x="4218215" y="1706259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86" name="Connecteur droit 385"/>
                                <p:cNvCxnSpPr/>
                                <p:nvPr/>
                              </p:nvCxnSpPr>
                              <p:spPr>
                                <a:xfrm flipV="1">
                                  <a:off x="4152903" y="1695375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87" name="Connecteur droit 386"/>
                                <p:cNvCxnSpPr/>
                                <p:nvPr/>
                              </p:nvCxnSpPr>
                              <p:spPr>
                                <a:xfrm flipV="1">
                                  <a:off x="4283527" y="1728027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88" name="Connecteur droit 387"/>
                                <p:cNvCxnSpPr/>
                                <p:nvPr/>
                              </p:nvCxnSpPr>
                              <p:spPr>
                                <a:xfrm flipV="1">
                                  <a:off x="4093032" y="1689931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89" name="Connecteur droit 388"/>
                                <p:cNvCxnSpPr/>
                                <p:nvPr/>
                              </p:nvCxnSpPr>
                              <p:spPr>
                                <a:xfrm flipV="1">
                                  <a:off x="3973283" y="1668159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90" name="Connecteur droit 389"/>
                                <p:cNvCxnSpPr/>
                                <p:nvPr/>
                              </p:nvCxnSpPr>
                              <p:spPr>
                                <a:xfrm flipV="1">
                                  <a:off x="3907971" y="1662718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91" name="Connecteur droit 390"/>
                                <p:cNvCxnSpPr/>
                                <p:nvPr/>
                              </p:nvCxnSpPr>
                              <p:spPr>
                                <a:xfrm flipV="1">
                                  <a:off x="4038595" y="1673598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92" name="Connecteur droit 391"/>
                                <p:cNvCxnSpPr/>
                                <p:nvPr/>
                              </p:nvCxnSpPr>
                              <p:spPr>
                                <a:xfrm flipV="1">
                                  <a:off x="3848100" y="1651831"/>
                                  <a:ext cx="16328" cy="720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</p:grpSp>
                      </p:grpSp>
                    </p:grpSp>
                  </p:grpSp>
                </p:grpSp>
                <p:sp>
                  <p:nvSpPr>
                    <p:cNvPr id="155" name="ZoneTexte 154"/>
                    <p:cNvSpPr txBox="1"/>
                    <p:nvPr/>
                  </p:nvSpPr>
                  <p:spPr>
                    <a:xfrm>
                      <a:off x="7109519" y="1947768"/>
                      <a:ext cx="9185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capping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156" name="ZoneTexte 155"/>
                    <p:cNvSpPr txBox="1"/>
                    <p:nvPr/>
                  </p:nvSpPr>
                  <p:spPr>
                    <a:xfrm>
                      <a:off x="6070907" y="3552488"/>
                      <a:ext cx="118269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replication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149" name="ZoneTexte 148"/>
                <p:cNvSpPr txBox="1"/>
                <p:nvPr/>
              </p:nvSpPr>
              <p:spPr>
                <a:xfrm>
                  <a:off x="4417503" y="2027456"/>
                  <a:ext cx="12316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b="1" dirty="0" err="1">
                      <a:solidFill>
                        <a:schemeClr val="accent6">
                          <a:lumMod val="50000"/>
                        </a:schemeClr>
                      </a:solidFill>
                    </a:rPr>
                    <a:t>Helicase</a:t>
                  </a:r>
                  <a:r>
                    <a:rPr lang="fr-FR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 or</a:t>
                  </a:r>
                </a:p>
                <a:p>
                  <a:pPr algn="ctr"/>
                  <a:r>
                    <a:rPr lang="fr-FR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NS3</a:t>
                  </a:r>
                  <a:endParaRPr lang="en-US" b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146" name="Accolade fermante 145"/>
              <p:cNvSpPr/>
              <p:nvPr/>
            </p:nvSpPr>
            <p:spPr>
              <a:xfrm>
                <a:off x="8468554" y="1949694"/>
                <a:ext cx="335222" cy="169817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ZoneTexte 146"/>
              <p:cNvSpPr txBox="1"/>
              <p:nvPr/>
            </p:nvSpPr>
            <p:spPr>
              <a:xfrm>
                <a:off x="8839200" y="2622794"/>
                <a:ext cx="562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NS5</a:t>
                </a:r>
                <a:endParaRPr lang="en-US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937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191593" y="901938"/>
            <a:ext cx="9448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</a:t>
            </a:r>
            <a:endParaRPr lang="fr-F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Viral screening Platform Marseille-</a:t>
            </a:r>
            <a:r>
              <a:rPr lang="fr-FR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Timone</a:t>
            </a:r>
            <a:r>
              <a:rPr lang="fr-FR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(PCVMT) </a:t>
            </a:r>
          </a:p>
          <a:p>
            <a:pPr algn="ctr"/>
            <a:endParaRPr lang="fr-FR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manager : Bruno COUTARD</a:t>
            </a:r>
          </a:p>
          <a:p>
            <a:pPr algn="ctr"/>
            <a:r>
              <a:rPr lang="fr-FR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fr-FR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manager : Franck TOURET</a:t>
            </a:r>
          </a:p>
          <a:p>
            <a:pPr algn="ctr" hangingPunct="0"/>
            <a:endParaRPr lang="fr-FR" sz="2000" dirty="0"/>
          </a:p>
          <a:p>
            <a:pPr algn="ctr" hangingPunct="0"/>
            <a:r>
              <a:rPr lang="fr-FR" sz="2000" dirty="0"/>
              <a:t>Unité des Virus Émergents</a:t>
            </a:r>
          </a:p>
          <a:p>
            <a:pPr algn="ctr" hangingPunct="0"/>
            <a:r>
              <a:rPr lang="fr-FR" sz="2000" dirty="0"/>
              <a:t> (UVE: Aix-Marseille Université – IRD 190 – Inserm 1207 – IHU Méditerranée Infection), Marseille, France </a:t>
            </a:r>
          </a:p>
          <a:p>
            <a:pPr algn="ctr"/>
            <a:endParaRPr lang="fr-FR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 descr="inserm.jpg">
            <a:extLst>
              <a:ext uri="{FF2B5EF4-FFF2-40B4-BE49-F238E27FC236}">
                <a16:creationId xmlns:a16="http://schemas.microsoft.com/office/drawing/2014/main" id="{C2C9D66E-F82B-438A-9701-E32D11BB7A82}"/>
              </a:ext>
            </a:extLst>
          </p:cNvPr>
          <p:cNvPicPr/>
          <p:nvPr/>
        </p:nvPicPr>
        <p:blipFill>
          <a:blip r:embed="rId2" cstate="print"/>
          <a:srcRect l="8462" t="13889" r="6394" b="18056"/>
          <a:stretch>
            <a:fillRect/>
          </a:stretch>
        </p:blipFill>
        <p:spPr>
          <a:xfrm>
            <a:off x="6190869" y="5435305"/>
            <a:ext cx="1611159" cy="616932"/>
          </a:xfrm>
          <a:prstGeom prst="rect">
            <a:avLst/>
          </a:prstGeom>
        </p:spPr>
      </p:pic>
      <p:pic>
        <p:nvPicPr>
          <p:cNvPr id="5" name="Image 4" descr="https://www.ird.fr/extension/ird/design/ird/images/picto/logo_ird.png">
            <a:extLst>
              <a:ext uri="{FF2B5EF4-FFF2-40B4-BE49-F238E27FC236}">
                <a16:creationId xmlns:a16="http://schemas.microsoft.com/office/drawing/2014/main" id="{8A802623-8E57-44E6-99E9-75A2BED6BC2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514376" y="5470577"/>
            <a:ext cx="1334135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Afficher l'image d'origine">
            <a:extLst>
              <a:ext uri="{FF2B5EF4-FFF2-40B4-BE49-F238E27FC236}">
                <a16:creationId xmlns:a16="http://schemas.microsoft.com/office/drawing/2014/main" id="{0E067BD5-69F3-492A-840C-1482F282622E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898" y="5390999"/>
            <a:ext cx="2004784" cy="70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38" y="5390999"/>
            <a:ext cx="1731414" cy="841321"/>
          </a:xfrm>
          <a:prstGeom prst="rect">
            <a:avLst/>
          </a:prstGeom>
        </p:spPr>
      </p:pic>
      <p:pic>
        <p:nvPicPr>
          <p:cNvPr id="9" name="Image 8" descr="http://mediterranee-infection.com/arkotheque/client/ihumed/images/accueil/bandeau.jpg"/>
          <p:cNvPicPr>
            <a:picLocks/>
          </p:cNvPicPr>
          <p:nvPr/>
        </p:nvPicPr>
        <p:blipFill>
          <a:blip r:embed="rId6" r:link="rId7" cstate="print"/>
          <a:srcRect l="272" r="79587" b="17747"/>
          <a:stretch>
            <a:fillRect/>
          </a:stretch>
        </p:blipFill>
        <p:spPr bwMode="auto">
          <a:xfrm>
            <a:off x="11065313" y="5419418"/>
            <a:ext cx="672678" cy="64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163" y="5503455"/>
            <a:ext cx="1464183" cy="5480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/>
          <a:srcRect l="324" t="13217" r="85570" b="70066"/>
          <a:stretch/>
        </p:blipFill>
        <p:spPr>
          <a:xfrm>
            <a:off x="9695990" y="5391475"/>
            <a:ext cx="1057679" cy="70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6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388478" y="51776"/>
            <a:ext cx="5176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PCVMT : Librairies screening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19099" y="653058"/>
            <a:ext cx="10249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F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cellulo</a:t>
            </a:r>
            <a:r>
              <a:rPr lang="fr-FR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screening 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replicative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virus (SARS-Cov-2,Toscana,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Tahyna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on the inhibition of the viral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cytopathic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titer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assay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cellular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Exemple :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Prestwick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Library (1520 compounds) screening on SARS-CoV-2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625600" y="1841500"/>
            <a:ext cx="2211917" cy="596900"/>
            <a:chOff x="657" y="1706"/>
            <a:chExt cx="1270" cy="454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657" y="1706"/>
              <a:ext cx="0" cy="45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657" y="2160"/>
              <a:ext cx="1270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</p:grpSp>
      <p:grpSp>
        <p:nvGrpSpPr>
          <p:cNvPr id="14" name="Group 146"/>
          <p:cNvGrpSpPr>
            <a:grpSpLocks/>
          </p:cNvGrpSpPr>
          <p:nvPr/>
        </p:nvGrpSpPr>
        <p:grpSpPr bwMode="auto">
          <a:xfrm>
            <a:off x="9550400" y="2438400"/>
            <a:ext cx="863600" cy="1371600"/>
            <a:chOff x="4604" y="2154"/>
            <a:chExt cx="408" cy="1089"/>
          </a:xfrm>
          <a:solidFill>
            <a:schemeClr val="bg1"/>
          </a:solidFill>
        </p:grpSpPr>
        <p:sp>
          <p:nvSpPr>
            <p:cNvPr id="15" name="Line 147"/>
            <p:cNvSpPr>
              <a:spLocks noChangeShapeType="1"/>
            </p:cNvSpPr>
            <p:nvPr/>
          </p:nvSpPr>
          <p:spPr bwMode="auto">
            <a:xfrm>
              <a:off x="4604" y="2160"/>
              <a:ext cx="408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6" name="Line 148"/>
            <p:cNvSpPr>
              <a:spLocks noChangeShapeType="1"/>
            </p:cNvSpPr>
            <p:nvPr/>
          </p:nvSpPr>
          <p:spPr bwMode="auto">
            <a:xfrm>
              <a:off x="5006" y="2154"/>
              <a:ext cx="0" cy="1089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fr-FR"/>
            </a:p>
          </p:txBody>
        </p:sp>
      </p:grpSp>
      <p:grpSp>
        <p:nvGrpSpPr>
          <p:cNvPr id="17" name="Group 159"/>
          <p:cNvGrpSpPr>
            <a:grpSpLocks/>
          </p:cNvGrpSpPr>
          <p:nvPr/>
        </p:nvGrpSpPr>
        <p:grpSpPr bwMode="auto">
          <a:xfrm flipV="1">
            <a:off x="508000" y="5105400"/>
            <a:ext cx="1625600" cy="1295400"/>
            <a:chOff x="204" y="3022"/>
            <a:chExt cx="544" cy="952"/>
          </a:xfrm>
        </p:grpSpPr>
        <p:sp>
          <p:nvSpPr>
            <p:cNvPr id="18" name="Line 160"/>
            <p:cNvSpPr>
              <a:spLocks noChangeShapeType="1"/>
            </p:cNvSpPr>
            <p:nvPr/>
          </p:nvSpPr>
          <p:spPr bwMode="auto">
            <a:xfrm flipH="1">
              <a:off x="204" y="3974"/>
              <a:ext cx="544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9" name="Line 161"/>
            <p:cNvSpPr>
              <a:spLocks noChangeShapeType="1"/>
            </p:cNvSpPr>
            <p:nvPr/>
          </p:nvSpPr>
          <p:spPr bwMode="auto">
            <a:xfrm flipV="1">
              <a:off x="210" y="3022"/>
              <a:ext cx="0" cy="95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20" name="Line 162"/>
            <p:cNvSpPr>
              <a:spLocks noChangeShapeType="1"/>
            </p:cNvSpPr>
            <p:nvPr/>
          </p:nvSpPr>
          <p:spPr bwMode="auto">
            <a:xfrm>
              <a:off x="204" y="3022"/>
              <a:ext cx="181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</p:grpSp>
      <p:sp>
        <p:nvSpPr>
          <p:cNvPr id="21" name="Line 164"/>
          <p:cNvSpPr>
            <a:spLocks noChangeShapeType="1"/>
          </p:cNvSpPr>
          <p:nvPr/>
        </p:nvSpPr>
        <p:spPr bwMode="auto">
          <a:xfrm>
            <a:off x="8026401" y="5867400"/>
            <a:ext cx="706967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2" name="Line 168"/>
          <p:cNvSpPr>
            <a:spLocks noChangeShapeType="1"/>
          </p:cNvSpPr>
          <p:nvPr/>
        </p:nvSpPr>
        <p:spPr bwMode="auto">
          <a:xfrm flipH="1">
            <a:off x="8026400" y="4267200"/>
            <a:ext cx="711200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" name="Line 164"/>
          <p:cNvSpPr>
            <a:spLocks noChangeShapeType="1"/>
          </p:cNvSpPr>
          <p:nvPr/>
        </p:nvSpPr>
        <p:spPr bwMode="auto">
          <a:xfrm>
            <a:off x="4876800" y="5867400"/>
            <a:ext cx="711200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graphicFrame>
        <p:nvGraphicFramePr>
          <p:cNvPr id="34" name="Tableau 33"/>
          <p:cNvGraphicFramePr>
            <a:graphicFrameLocks noGrp="1" noChangeAspect="1"/>
          </p:cNvGraphicFramePr>
          <p:nvPr/>
        </p:nvGraphicFramePr>
        <p:xfrm>
          <a:off x="2133602" y="2285777"/>
          <a:ext cx="2368059" cy="1130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3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7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81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42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96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973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973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46128"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500" dirty="0">
                          <a:solidFill>
                            <a:schemeClr val="tx1"/>
                          </a:solidFill>
                        </a:rPr>
                        <a:t>CC</a:t>
                      </a:r>
                    </a:p>
                  </a:txBody>
                  <a:tcPr marL="35531" marR="35531" marT="13310" marB="1331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500" dirty="0">
                          <a:solidFill>
                            <a:schemeClr val="tx1"/>
                          </a:solidFill>
                        </a:rPr>
                        <a:t>ARB</a:t>
                      </a:r>
                    </a:p>
                  </a:txBody>
                  <a:tcPr marL="35531" marR="35531" marT="13310" marB="1331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064464"/>
                  </a:ext>
                </a:extLst>
              </a:tr>
              <a:tr h="140631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CC</a:t>
                      </a:r>
                    </a:p>
                  </a:txBody>
                  <a:tcPr marL="35531" marR="35531" marT="13310" marB="1331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ARB</a:t>
                      </a:r>
                    </a:p>
                  </a:txBody>
                  <a:tcPr marL="35531" marR="35531" marT="13310" marB="1331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631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CC</a:t>
                      </a:r>
                    </a:p>
                  </a:txBody>
                  <a:tcPr marL="35531" marR="35531" marT="13310" marB="1331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VC</a:t>
                      </a:r>
                    </a:p>
                  </a:txBody>
                  <a:tcPr marL="35531" marR="35531" marT="13310" marB="1331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631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CC</a:t>
                      </a:r>
                    </a:p>
                  </a:txBody>
                  <a:tcPr marL="35531" marR="35531" marT="13310" marB="1331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VC</a:t>
                      </a:r>
                    </a:p>
                  </a:txBody>
                  <a:tcPr marL="35531" marR="35531" marT="13310" marB="1331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631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CC</a:t>
                      </a:r>
                    </a:p>
                  </a:txBody>
                  <a:tcPr marL="35531" marR="35531" marT="13310" marB="1331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VC</a:t>
                      </a:r>
                    </a:p>
                  </a:txBody>
                  <a:tcPr marL="35531" marR="35531" marT="13310" marB="1331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0631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CC</a:t>
                      </a:r>
                    </a:p>
                  </a:txBody>
                  <a:tcPr marL="35531" marR="35531" marT="13310" marB="1331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VC</a:t>
                      </a:r>
                    </a:p>
                  </a:txBody>
                  <a:tcPr marL="35531" marR="35531" marT="13310" marB="1331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0631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CC</a:t>
                      </a:r>
                    </a:p>
                  </a:txBody>
                  <a:tcPr marL="35531" marR="35531" marT="13310" marB="1331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>
                          <a:solidFill>
                            <a:schemeClr val="tx1"/>
                          </a:solidFill>
                        </a:rPr>
                        <a:t>VC</a:t>
                      </a:r>
                    </a:p>
                  </a:txBody>
                  <a:tcPr marL="35531" marR="35531" marT="13310" marB="1331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0631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35531" marR="35531" marT="13310" marB="1331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/>
                        <a:t>CC</a:t>
                      </a:r>
                    </a:p>
                  </a:txBody>
                  <a:tcPr marL="35531" marR="35531" marT="13310" marB="1331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500" dirty="0"/>
                    </a:p>
                  </a:txBody>
                  <a:tcPr marL="35531" marR="35531" marT="13310" marB="1331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500" dirty="0">
                          <a:solidFill>
                            <a:schemeClr val="tx1"/>
                          </a:solidFill>
                        </a:rPr>
                        <a:t>VC</a:t>
                      </a:r>
                    </a:p>
                  </a:txBody>
                  <a:tcPr marL="35531" marR="35531" marT="13310" marB="1331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35531" marR="35531" marT="13310" marB="1331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407416"/>
                  </a:ext>
                </a:extLst>
              </a:tr>
            </a:tbl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117905" y="1973016"/>
            <a:ext cx="4918422" cy="4431457"/>
            <a:chOff x="104022" y="1429689"/>
            <a:chExt cx="4918422" cy="4431457"/>
          </a:xfrm>
        </p:grpSpPr>
        <p:grpSp>
          <p:nvGrpSpPr>
            <p:cNvPr id="52" name="Groupe 51"/>
            <p:cNvGrpSpPr/>
            <p:nvPr/>
          </p:nvGrpSpPr>
          <p:grpSpPr>
            <a:xfrm>
              <a:off x="104022" y="1429689"/>
              <a:ext cx="4918422" cy="4431457"/>
              <a:chOff x="2017287" y="1345543"/>
              <a:chExt cx="4918422" cy="4431457"/>
            </a:xfrm>
          </p:grpSpPr>
          <p:sp>
            <p:nvSpPr>
              <p:cNvPr id="35" name="ZoneTexte 34"/>
              <p:cNvSpPr txBox="1"/>
              <p:nvPr/>
            </p:nvSpPr>
            <p:spPr>
              <a:xfrm>
                <a:off x="2017287" y="2037110"/>
                <a:ext cx="19335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Dilute compound (10µM) </a:t>
                </a:r>
              </a:p>
              <a:p>
                <a:r>
                  <a:rPr lang="en-US" sz="1200" b="1" dirty="0"/>
                  <a:t>and add to VeroE6 </a:t>
                </a:r>
              </a:p>
              <a:p>
                <a:r>
                  <a:rPr lang="en-US" sz="1200" b="1" dirty="0"/>
                  <a:t>and add virus </a:t>
                </a:r>
              </a:p>
              <a:p>
                <a:r>
                  <a:rPr lang="en-US" sz="1200" b="1" dirty="0"/>
                  <a:t>(25 µl per wells)</a:t>
                </a:r>
                <a:endParaRPr lang="fr-FR" sz="1200" b="1" dirty="0"/>
              </a:p>
            </p:txBody>
          </p:sp>
          <p:grpSp>
            <p:nvGrpSpPr>
              <p:cNvPr id="49" name="Groupe 48"/>
              <p:cNvGrpSpPr/>
              <p:nvPr/>
            </p:nvGrpSpPr>
            <p:grpSpPr>
              <a:xfrm>
                <a:off x="2256164" y="4576671"/>
                <a:ext cx="2998487" cy="1200329"/>
                <a:chOff x="2610642" y="4255751"/>
                <a:chExt cx="2998487" cy="1200329"/>
              </a:xfrm>
            </p:grpSpPr>
            <p:pic>
              <p:nvPicPr>
                <p:cNvPr id="28" name="Image 61" descr="Tecan Infinite M200 Pro.JP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29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99931" y="4282434"/>
                  <a:ext cx="1009198" cy="10091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" name="ZoneTexte 36"/>
                <p:cNvSpPr txBox="1"/>
                <p:nvPr/>
              </p:nvSpPr>
              <p:spPr>
                <a:xfrm>
                  <a:off x="2610642" y="4255751"/>
                  <a:ext cx="2388659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CTB Reading</a:t>
                  </a:r>
                </a:p>
                <a:p>
                  <a:r>
                    <a:rPr lang="en-US" dirty="0"/>
                    <a:t> at 590 nm</a:t>
                  </a:r>
                </a:p>
                <a:p>
                  <a:r>
                    <a:rPr lang="en-US" dirty="0" err="1"/>
                    <a:t>Tecan</a:t>
                  </a:r>
                  <a:r>
                    <a:rPr lang="en-US" dirty="0"/>
                    <a:t> M200 Pro</a:t>
                  </a:r>
                </a:p>
                <a:p>
                  <a:endParaRPr lang="fr-FR" dirty="0"/>
                </a:p>
              </p:txBody>
            </p:sp>
          </p:grpSp>
          <p:sp>
            <p:nvSpPr>
              <p:cNvPr id="39" name="Rectangle 38"/>
              <p:cNvSpPr/>
              <p:nvPr/>
            </p:nvSpPr>
            <p:spPr>
              <a:xfrm>
                <a:off x="3290651" y="3938655"/>
                <a:ext cx="360356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Font typeface="Arial" charset="0"/>
                  <a:buNone/>
                  <a:defRPr/>
                </a:pPr>
                <a:r>
                  <a:rPr lang="en-US" b="1" dirty="0">
                    <a:ln/>
                  </a:rPr>
                  <a:t>Cell Viability assay CTB</a:t>
                </a:r>
              </a:p>
            </p:txBody>
          </p:sp>
          <p:grpSp>
            <p:nvGrpSpPr>
              <p:cNvPr id="51" name="Groupe 50"/>
              <p:cNvGrpSpPr/>
              <p:nvPr/>
            </p:nvGrpSpPr>
            <p:grpSpPr>
              <a:xfrm>
                <a:off x="4696666" y="1345543"/>
                <a:ext cx="2239043" cy="1764096"/>
                <a:chOff x="4696666" y="1345543"/>
                <a:chExt cx="2239043" cy="1764096"/>
              </a:xfrm>
            </p:grpSpPr>
            <p:sp>
              <p:nvSpPr>
                <p:cNvPr id="13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4696666" y="1345543"/>
                  <a:ext cx="1074508" cy="246221"/>
                </a:xfrm>
                <a:prstGeom prst="rect">
                  <a:avLst/>
                </a:prstGeom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style>
                <a:lnRef idx="0">
                  <a:scrgbClr r="0" g="0" b="0"/>
                </a:lnRef>
                <a:fillRef idx="1003">
                  <a:schemeClr val="lt1"/>
                </a:fillRef>
                <a:effectRef idx="0">
                  <a:scrgbClr r="0" g="0" b="0"/>
                </a:effectRef>
                <a:fontRef idx="major"/>
              </p:style>
              <p:txBody>
                <a:bodyPr wrap="square">
                  <a:spAutoFit/>
                </a:bodyPr>
                <a:lstStyle>
                  <a:lvl1pPr eaLnBrk="0" hangingPunct="0">
                    <a:defRPr sz="1000" b="1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1000" b="1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1000" b="1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1000" b="1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1000" b="1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Verdana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fr-FR" dirty="0">
                      <a:latin typeface="+mn-lt"/>
                    </a:rPr>
                    <a:t>SARS-CoV-2</a:t>
                  </a:r>
                </a:p>
              </p:txBody>
            </p:sp>
            <p:sp>
              <p:nvSpPr>
                <p:cNvPr id="40" name="ZoneTexte 39"/>
                <p:cNvSpPr txBox="1"/>
                <p:nvPr/>
              </p:nvSpPr>
              <p:spPr>
                <a:xfrm>
                  <a:off x="4817138" y="2832640"/>
                  <a:ext cx="21185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ln/>
                    </a:rPr>
                    <a:t>3 days at 37°C, 5% CO</a:t>
                  </a:r>
                  <a:r>
                    <a:rPr lang="en-US" sz="1200" b="1" baseline="-25000" dirty="0">
                      <a:ln/>
                    </a:rPr>
                    <a:t>2</a:t>
                  </a:r>
                </a:p>
              </p:txBody>
            </p:sp>
          </p:grpSp>
          <p:sp>
            <p:nvSpPr>
              <p:cNvPr id="45" name="Flèche droite 44"/>
              <p:cNvSpPr/>
              <p:nvPr/>
            </p:nvSpPr>
            <p:spPr>
              <a:xfrm rot="5400000">
                <a:off x="5184895" y="3229595"/>
                <a:ext cx="593768" cy="495717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7116" y="4735116"/>
              <a:ext cx="1343838" cy="913965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4696789" y="2733590"/>
            <a:ext cx="192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CC: </a:t>
            </a:r>
            <a:r>
              <a:rPr lang="fr-FR" sz="800" dirty="0" err="1"/>
              <a:t>Cell</a:t>
            </a:r>
            <a:r>
              <a:rPr lang="fr-FR" sz="800" dirty="0"/>
              <a:t> control</a:t>
            </a:r>
          </a:p>
          <a:p>
            <a:r>
              <a:rPr lang="fr-FR" sz="800" dirty="0"/>
              <a:t>VC: Virus control</a:t>
            </a:r>
          </a:p>
          <a:p>
            <a:r>
              <a:rPr lang="fr-FR" sz="800" dirty="0"/>
              <a:t>ARB: Control compound </a:t>
            </a:r>
            <a:r>
              <a:rPr lang="fr-FR" sz="800" dirty="0" err="1"/>
              <a:t>Arbidol</a:t>
            </a:r>
            <a:endParaRPr lang="fr-FR" sz="800" dirty="0"/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9E4E2CA9-3D39-C140-8EE0-6A23E63BCD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3"/>
          <a:stretch/>
        </p:blipFill>
        <p:spPr>
          <a:xfrm>
            <a:off x="7681659" y="2165962"/>
            <a:ext cx="3643051" cy="1701328"/>
          </a:xfrm>
          <a:prstGeom prst="rect">
            <a:avLst/>
          </a:prstGeom>
        </p:spPr>
      </p:pic>
      <p:sp>
        <p:nvSpPr>
          <p:cNvPr id="54" name="Flèche droite 53"/>
          <p:cNvSpPr/>
          <p:nvPr/>
        </p:nvSpPr>
        <p:spPr>
          <a:xfrm>
            <a:off x="6093471" y="3949249"/>
            <a:ext cx="732050" cy="4957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5878053" y="3458105"/>
            <a:ext cx="164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Analysis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8118753" y="3862685"/>
            <a:ext cx="3639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HITS analysis and selection</a:t>
            </a:r>
          </a:p>
          <a:p>
            <a:endParaRPr lang="fr-FR" dirty="0"/>
          </a:p>
        </p:txBody>
      </p:sp>
      <p:sp>
        <p:nvSpPr>
          <p:cNvPr id="57" name="Flèche droite 56"/>
          <p:cNvSpPr/>
          <p:nvPr/>
        </p:nvSpPr>
        <p:spPr>
          <a:xfrm rot="5400000">
            <a:off x="9383643" y="4326437"/>
            <a:ext cx="593768" cy="49571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7524798" y="4881388"/>
            <a:ext cx="4388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vitro validation by EC50 determination</a:t>
            </a:r>
          </a:p>
          <a:p>
            <a:endParaRPr lang="fr-FR" dirty="0"/>
          </a:p>
        </p:txBody>
      </p:sp>
      <p:sp>
        <p:nvSpPr>
          <p:cNvPr id="41" name="ZoneTexte 40"/>
          <p:cNvSpPr txBox="1"/>
          <p:nvPr/>
        </p:nvSpPr>
        <p:spPr bwMode="auto">
          <a:xfrm>
            <a:off x="99211" y="6443497"/>
            <a:ext cx="2889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dirty="0">
                <a:cs typeface="Times New Roman"/>
              </a:rPr>
              <a:t>Touret et al., 2020</a:t>
            </a:r>
            <a:endParaRPr dirty="0"/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60820" y="6486153"/>
            <a:ext cx="1217770" cy="174747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884794" y="6346558"/>
            <a:ext cx="348509" cy="434806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 bwMode="auto">
          <a:xfrm>
            <a:off x="2909943" y="6443497"/>
            <a:ext cx="2889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dirty="0">
                <a:cs typeface="Times New Roman"/>
              </a:rPr>
              <a:t>Hernandez et al., 2022</a:t>
            </a:r>
            <a:endParaRPr dirty="0"/>
          </a:p>
        </p:txBody>
      </p:sp>
      <p:grpSp>
        <p:nvGrpSpPr>
          <p:cNvPr id="46" name="Groupe 45"/>
          <p:cNvGrpSpPr/>
          <p:nvPr/>
        </p:nvGrpSpPr>
        <p:grpSpPr>
          <a:xfrm>
            <a:off x="7890519" y="5161353"/>
            <a:ext cx="3580016" cy="1656725"/>
            <a:chOff x="7835889" y="4822512"/>
            <a:chExt cx="3535206" cy="1299232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8"/>
            <a:srcRect l="1333" t="1546" r="2369" b="51016"/>
            <a:stretch/>
          </p:blipFill>
          <p:spPr>
            <a:xfrm>
              <a:off x="7835889" y="4909361"/>
              <a:ext cx="1752297" cy="1212383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 rotWithShape="1">
            <a:blip r:embed="rId8"/>
            <a:srcRect l="2067" t="48671" r="1467" b="1348"/>
            <a:stretch/>
          </p:blipFill>
          <p:spPr>
            <a:xfrm>
              <a:off x="9615763" y="4822512"/>
              <a:ext cx="1755332" cy="1277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363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787331" y="7303"/>
            <a:ext cx="7252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PCVMT : Compounds validation and </a:t>
            </a:r>
            <a:r>
              <a:rPr lang="fr-FR" sz="2800" b="1" u="sng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MoA</a:t>
            </a:r>
            <a:endParaRPr lang="fr-FR" sz="2800" b="1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332"/>
          <p:cNvSpPr txBox="1">
            <a:spLocks noChangeArrowheads="1"/>
          </p:cNvSpPr>
          <p:nvPr/>
        </p:nvSpPr>
        <p:spPr bwMode="auto">
          <a:xfrm>
            <a:off x="8907881" y="560666"/>
            <a:ext cx="302358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b="1" i="1" dirty="0">
                <a:latin typeface="+mn-lt"/>
                <a:cs typeface="Arial" charset="0"/>
              </a:rPr>
              <a:t>Mode of Action (</a:t>
            </a:r>
            <a:r>
              <a:rPr lang="en-US" b="1" i="1" dirty="0" err="1">
                <a:latin typeface="+mn-lt"/>
                <a:cs typeface="Arial" charset="0"/>
              </a:rPr>
              <a:t>MoA</a:t>
            </a:r>
            <a:r>
              <a:rPr lang="en-US" b="1" i="1" dirty="0">
                <a:latin typeface="+mn-lt"/>
                <a:cs typeface="Arial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48726" y="676665"/>
            <a:ext cx="3718183" cy="614943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" name="ZoneTexte 18"/>
          <p:cNvSpPr txBox="1">
            <a:spLocks noChangeArrowheads="1"/>
          </p:cNvSpPr>
          <p:nvPr/>
        </p:nvSpPr>
        <p:spPr bwMode="auto">
          <a:xfrm>
            <a:off x="-79543" y="1101670"/>
            <a:ext cx="494674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latin typeface="+mn-lt"/>
              </a:rPr>
              <a:t>Dispensing of 3 # compounds in 1/2 dilutions from </a:t>
            </a:r>
            <a:r>
              <a:rPr lang="en-US" sz="1100" dirty="0">
                <a:solidFill>
                  <a:srgbClr val="FF0000"/>
                </a:solidFill>
                <a:latin typeface="+mn-lt"/>
              </a:rPr>
              <a:t>20 µM to 0,16 µM </a:t>
            </a:r>
            <a:r>
              <a:rPr lang="en-US" sz="1100" dirty="0">
                <a:latin typeface="+mn-lt"/>
              </a:rPr>
              <a:t>final</a:t>
            </a:r>
          </a:p>
          <a:p>
            <a:pPr algn="ctr" eaLnBrk="1" hangingPunct="1"/>
            <a:r>
              <a:rPr lang="en-US" sz="1100" dirty="0">
                <a:latin typeface="+mn-lt"/>
              </a:rPr>
              <a:t> in triplicates (25 µl) then add virus (25 µl)</a:t>
            </a:r>
          </a:p>
        </p:txBody>
      </p:sp>
      <p:sp>
        <p:nvSpPr>
          <p:cNvPr id="105" name="ZoneTexte 332"/>
          <p:cNvSpPr txBox="1">
            <a:spLocks noChangeArrowheads="1"/>
          </p:cNvSpPr>
          <p:nvPr/>
        </p:nvSpPr>
        <p:spPr bwMode="auto">
          <a:xfrm>
            <a:off x="368795" y="595698"/>
            <a:ext cx="3949861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b="1" i="1" dirty="0">
                <a:latin typeface="+mn-lt"/>
                <a:cs typeface="Arial" charset="0"/>
              </a:rPr>
              <a:t>Viral replication assay</a:t>
            </a:r>
          </a:p>
        </p:txBody>
      </p:sp>
      <p:grpSp>
        <p:nvGrpSpPr>
          <p:cNvPr id="106" name="Grouper 395"/>
          <p:cNvGrpSpPr>
            <a:grpSpLocks/>
          </p:cNvGrpSpPr>
          <p:nvPr/>
        </p:nvGrpSpPr>
        <p:grpSpPr bwMode="auto">
          <a:xfrm>
            <a:off x="746669" y="1406476"/>
            <a:ext cx="3076262" cy="1085850"/>
            <a:chOff x="3792010" y="1715135"/>
            <a:chExt cx="2730718" cy="1251902"/>
          </a:xfrm>
        </p:grpSpPr>
        <p:grpSp>
          <p:nvGrpSpPr>
            <p:cNvPr id="112" name="Grouper 344"/>
            <p:cNvGrpSpPr>
              <a:grpSpLocks/>
            </p:cNvGrpSpPr>
            <p:nvPr/>
          </p:nvGrpSpPr>
          <p:grpSpPr bwMode="auto">
            <a:xfrm>
              <a:off x="3792010" y="1951037"/>
              <a:ext cx="1431925" cy="1016000"/>
              <a:chOff x="4010468" y="2990629"/>
              <a:chExt cx="1432473" cy="1017082"/>
            </a:xfrm>
          </p:grpSpPr>
          <p:pic>
            <p:nvPicPr>
              <p:cNvPr id="139" name="Image 14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0468" y="2990629"/>
                <a:ext cx="1432473" cy="10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0" name="Ellipse 139"/>
              <p:cNvSpPr/>
              <p:nvPr/>
            </p:nvSpPr>
            <p:spPr>
              <a:xfrm>
                <a:off x="4247256" y="3121393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1" name="Ellipse 140"/>
              <p:cNvSpPr/>
              <p:nvPr/>
            </p:nvSpPr>
            <p:spPr>
              <a:xfrm>
                <a:off x="4247256" y="3223049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2" name="Ellipse 141"/>
              <p:cNvSpPr/>
              <p:nvPr/>
            </p:nvSpPr>
            <p:spPr>
              <a:xfrm>
                <a:off x="4247256" y="33310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3" name="Ellipse 142"/>
              <p:cNvSpPr/>
              <p:nvPr/>
            </p:nvSpPr>
            <p:spPr>
              <a:xfrm>
                <a:off x="4247256" y="3437481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4" name="Ellipse 143"/>
              <p:cNvSpPr/>
              <p:nvPr/>
            </p:nvSpPr>
            <p:spPr>
              <a:xfrm>
                <a:off x="4247256" y="3537549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5" name="Ellipse 144"/>
              <p:cNvSpPr/>
              <p:nvPr/>
            </p:nvSpPr>
            <p:spPr>
              <a:xfrm>
                <a:off x="4247256" y="36455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6" name="Ellipse 145"/>
              <p:cNvSpPr/>
              <p:nvPr/>
            </p:nvSpPr>
            <p:spPr>
              <a:xfrm>
                <a:off x="4247256" y="3751981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7" name="Ellipse 146"/>
              <p:cNvSpPr/>
              <p:nvPr/>
            </p:nvSpPr>
            <p:spPr>
              <a:xfrm>
                <a:off x="4247256" y="3858403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8" name="Ellipse 147"/>
              <p:cNvSpPr/>
              <p:nvPr/>
            </p:nvSpPr>
            <p:spPr>
              <a:xfrm>
                <a:off x="4350554" y="311662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9" name="Ellipse 148"/>
              <p:cNvSpPr/>
              <p:nvPr/>
            </p:nvSpPr>
            <p:spPr>
              <a:xfrm>
                <a:off x="4350554" y="32246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0" name="Ellipse 149"/>
              <p:cNvSpPr/>
              <p:nvPr/>
            </p:nvSpPr>
            <p:spPr>
              <a:xfrm>
                <a:off x="4350554" y="33310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1" name="Ellipse 150"/>
              <p:cNvSpPr/>
              <p:nvPr/>
            </p:nvSpPr>
            <p:spPr>
              <a:xfrm>
                <a:off x="4350554" y="3437481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2" name="Ellipse 151"/>
              <p:cNvSpPr/>
              <p:nvPr/>
            </p:nvSpPr>
            <p:spPr>
              <a:xfrm>
                <a:off x="4350554" y="35391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3" name="Ellipse 152"/>
              <p:cNvSpPr/>
              <p:nvPr/>
            </p:nvSpPr>
            <p:spPr>
              <a:xfrm>
                <a:off x="4350554" y="36455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4" name="Ellipse 153"/>
              <p:cNvSpPr/>
              <p:nvPr/>
            </p:nvSpPr>
            <p:spPr>
              <a:xfrm>
                <a:off x="4350554" y="3751981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5" name="Ellipse 154"/>
              <p:cNvSpPr/>
              <p:nvPr/>
            </p:nvSpPr>
            <p:spPr>
              <a:xfrm>
                <a:off x="4350554" y="3858403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6" name="Ellipse 155"/>
              <p:cNvSpPr/>
              <p:nvPr/>
            </p:nvSpPr>
            <p:spPr>
              <a:xfrm>
                <a:off x="4453851" y="311662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7" name="Ellipse 156"/>
              <p:cNvSpPr/>
              <p:nvPr/>
            </p:nvSpPr>
            <p:spPr>
              <a:xfrm>
                <a:off x="4453851" y="32246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8" name="Ellipse 157"/>
              <p:cNvSpPr/>
              <p:nvPr/>
            </p:nvSpPr>
            <p:spPr>
              <a:xfrm>
                <a:off x="4453851" y="33310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9" name="Ellipse 158"/>
              <p:cNvSpPr/>
              <p:nvPr/>
            </p:nvSpPr>
            <p:spPr>
              <a:xfrm>
                <a:off x="4453851" y="3437481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0" name="Ellipse 159"/>
              <p:cNvSpPr/>
              <p:nvPr/>
            </p:nvSpPr>
            <p:spPr>
              <a:xfrm>
                <a:off x="4453851" y="35391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1" name="Ellipse 160"/>
              <p:cNvSpPr/>
              <p:nvPr/>
            </p:nvSpPr>
            <p:spPr>
              <a:xfrm>
                <a:off x="4453851" y="36455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2" name="Ellipse 161"/>
              <p:cNvSpPr/>
              <p:nvPr/>
            </p:nvSpPr>
            <p:spPr>
              <a:xfrm>
                <a:off x="4453851" y="3751981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3" name="Ellipse 162"/>
              <p:cNvSpPr/>
              <p:nvPr/>
            </p:nvSpPr>
            <p:spPr>
              <a:xfrm>
                <a:off x="4453851" y="3858403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4" name="Ellipse 163"/>
              <p:cNvSpPr/>
              <p:nvPr/>
            </p:nvSpPr>
            <p:spPr>
              <a:xfrm>
                <a:off x="4557148" y="3116627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5" name="Ellipse 164"/>
              <p:cNvSpPr/>
              <p:nvPr/>
            </p:nvSpPr>
            <p:spPr>
              <a:xfrm>
                <a:off x="4557148" y="32246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6" name="Ellipse 165"/>
              <p:cNvSpPr/>
              <p:nvPr/>
            </p:nvSpPr>
            <p:spPr>
              <a:xfrm>
                <a:off x="4557148" y="33310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7" name="Ellipse 166"/>
              <p:cNvSpPr/>
              <p:nvPr/>
            </p:nvSpPr>
            <p:spPr>
              <a:xfrm>
                <a:off x="4557148" y="3437481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8" name="Ellipse 167"/>
              <p:cNvSpPr/>
              <p:nvPr/>
            </p:nvSpPr>
            <p:spPr>
              <a:xfrm>
                <a:off x="4557148" y="35391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9" name="Ellipse 168"/>
              <p:cNvSpPr/>
              <p:nvPr/>
            </p:nvSpPr>
            <p:spPr>
              <a:xfrm>
                <a:off x="4557148" y="3645559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0" name="Ellipse 169"/>
              <p:cNvSpPr/>
              <p:nvPr/>
            </p:nvSpPr>
            <p:spPr>
              <a:xfrm>
                <a:off x="4557148" y="3751981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1" name="Ellipse 170"/>
              <p:cNvSpPr/>
              <p:nvPr/>
            </p:nvSpPr>
            <p:spPr>
              <a:xfrm>
                <a:off x="4557148" y="3859991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2" name="Ellipse 171"/>
              <p:cNvSpPr/>
              <p:nvPr/>
            </p:nvSpPr>
            <p:spPr>
              <a:xfrm>
                <a:off x="4663624" y="311662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3" name="Ellipse 172"/>
              <p:cNvSpPr/>
              <p:nvPr/>
            </p:nvSpPr>
            <p:spPr>
              <a:xfrm>
                <a:off x="4663624" y="32246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4" name="Ellipse 173"/>
              <p:cNvSpPr/>
              <p:nvPr/>
            </p:nvSpPr>
            <p:spPr>
              <a:xfrm>
                <a:off x="4663624" y="33310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5" name="Ellipse 174"/>
              <p:cNvSpPr/>
              <p:nvPr/>
            </p:nvSpPr>
            <p:spPr>
              <a:xfrm>
                <a:off x="4663624" y="3437481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6" name="Ellipse 175"/>
              <p:cNvSpPr/>
              <p:nvPr/>
            </p:nvSpPr>
            <p:spPr>
              <a:xfrm>
                <a:off x="4663624" y="35391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7" name="Ellipse 176"/>
              <p:cNvSpPr/>
              <p:nvPr/>
            </p:nvSpPr>
            <p:spPr>
              <a:xfrm>
                <a:off x="4663624" y="36455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8" name="Ellipse 177"/>
              <p:cNvSpPr/>
              <p:nvPr/>
            </p:nvSpPr>
            <p:spPr>
              <a:xfrm>
                <a:off x="4663624" y="3751981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9" name="Ellipse 178"/>
              <p:cNvSpPr/>
              <p:nvPr/>
            </p:nvSpPr>
            <p:spPr>
              <a:xfrm>
                <a:off x="4663624" y="3858403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0" name="Ellipse 179"/>
              <p:cNvSpPr/>
              <p:nvPr/>
            </p:nvSpPr>
            <p:spPr>
              <a:xfrm>
                <a:off x="4766921" y="3116627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1" name="Ellipse 180"/>
              <p:cNvSpPr/>
              <p:nvPr/>
            </p:nvSpPr>
            <p:spPr>
              <a:xfrm>
                <a:off x="4766921" y="32246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2" name="Ellipse 181"/>
              <p:cNvSpPr/>
              <p:nvPr/>
            </p:nvSpPr>
            <p:spPr>
              <a:xfrm>
                <a:off x="4766921" y="33310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3" name="Ellipse 182"/>
              <p:cNvSpPr/>
              <p:nvPr/>
            </p:nvSpPr>
            <p:spPr>
              <a:xfrm>
                <a:off x="4766921" y="3437481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4" name="Ellipse 183"/>
              <p:cNvSpPr/>
              <p:nvPr/>
            </p:nvSpPr>
            <p:spPr>
              <a:xfrm>
                <a:off x="4766921" y="35391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5" name="Ellipse 184"/>
              <p:cNvSpPr/>
              <p:nvPr/>
            </p:nvSpPr>
            <p:spPr>
              <a:xfrm>
                <a:off x="4766921" y="3645559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6" name="Ellipse 185"/>
              <p:cNvSpPr/>
              <p:nvPr/>
            </p:nvSpPr>
            <p:spPr>
              <a:xfrm>
                <a:off x="4766921" y="3751981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7" name="Ellipse 186"/>
              <p:cNvSpPr/>
              <p:nvPr/>
            </p:nvSpPr>
            <p:spPr>
              <a:xfrm>
                <a:off x="4766921" y="3859991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8" name="Ellipse 187"/>
              <p:cNvSpPr/>
              <p:nvPr/>
            </p:nvSpPr>
            <p:spPr>
              <a:xfrm>
                <a:off x="4870218" y="3116627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89" name="Ellipse 188"/>
              <p:cNvSpPr/>
              <p:nvPr/>
            </p:nvSpPr>
            <p:spPr>
              <a:xfrm>
                <a:off x="4870218" y="32246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0" name="Ellipse 189"/>
              <p:cNvSpPr/>
              <p:nvPr/>
            </p:nvSpPr>
            <p:spPr>
              <a:xfrm>
                <a:off x="4870218" y="33310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1" name="Ellipse 190"/>
              <p:cNvSpPr/>
              <p:nvPr/>
            </p:nvSpPr>
            <p:spPr>
              <a:xfrm>
                <a:off x="4870218" y="3437481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2" name="Ellipse 191"/>
              <p:cNvSpPr/>
              <p:nvPr/>
            </p:nvSpPr>
            <p:spPr>
              <a:xfrm>
                <a:off x="4870218" y="35391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3" name="Ellipse 192"/>
              <p:cNvSpPr/>
              <p:nvPr/>
            </p:nvSpPr>
            <p:spPr>
              <a:xfrm>
                <a:off x="4870218" y="3645559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4" name="Ellipse 193"/>
              <p:cNvSpPr/>
              <p:nvPr/>
            </p:nvSpPr>
            <p:spPr>
              <a:xfrm>
                <a:off x="4870218" y="3751981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5" name="Ellipse 194"/>
              <p:cNvSpPr/>
              <p:nvPr/>
            </p:nvSpPr>
            <p:spPr>
              <a:xfrm>
                <a:off x="4870218" y="3859991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6" name="Ellipse 195"/>
              <p:cNvSpPr/>
              <p:nvPr/>
            </p:nvSpPr>
            <p:spPr>
              <a:xfrm>
                <a:off x="4973516" y="3118216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7" name="Ellipse 196"/>
              <p:cNvSpPr/>
              <p:nvPr/>
            </p:nvSpPr>
            <p:spPr>
              <a:xfrm>
                <a:off x="4973516" y="32246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8" name="Ellipse 197"/>
              <p:cNvSpPr/>
              <p:nvPr/>
            </p:nvSpPr>
            <p:spPr>
              <a:xfrm>
                <a:off x="4973516" y="3331059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99" name="Ellipse 198"/>
              <p:cNvSpPr/>
              <p:nvPr/>
            </p:nvSpPr>
            <p:spPr>
              <a:xfrm>
                <a:off x="4973516" y="3439070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0" name="Ellipse 199"/>
              <p:cNvSpPr/>
              <p:nvPr/>
            </p:nvSpPr>
            <p:spPr>
              <a:xfrm>
                <a:off x="4973516" y="353913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1" name="Ellipse 200"/>
              <p:cNvSpPr/>
              <p:nvPr/>
            </p:nvSpPr>
            <p:spPr>
              <a:xfrm>
                <a:off x="4973516" y="364714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2" name="Ellipse 201"/>
              <p:cNvSpPr/>
              <p:nvPr/>
            </p:nvSpPr>
            <p:spPr>
              <a:xfrm>
                <a:off x="4973516" y="3753570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3" name="Ellipse 202"/>
              <p:cNvSpPr/>
              <p:nvPr/>
            </p:nvSpPr>
            <p:spPr>
              <a:xfrm>
                <a:off x="4973516" y="3859991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4" name="Ellipse 203"/>
              <p:cNvSpPr/>
              <p:nvPr/>
            </p:nvSpPr>
            <p:spPr>
              <a:xfrm>
                <a:off x="5078402" y="3116627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5" name="Ellipse 204"/>
              <p:cNvSpPr/>
              <p:nvPr/>
            </p:nvSpPr>
            <p:spPr>
              <a:xfrm>
                <a:off x="5078402" y="3223049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6" name="Ellipse 205"/>
              <p:cNvSpPr/>
              <p:nvPr/>
            </p:nvSpPr>
            <p:spPr>
              <a:xfrm>
                <a:off x="5078402" y="33310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7" name="Ellipse 206"/>
              <p:cNvSpPr/>
              <p:nvPr/>
            </p:nvSpPr>
            <p:spPr>
              <a:xfrm>
                <a:off x="5078402" y="3437481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8" name="Ellipse 207"/>
              <p:cNvSpPr/>
              <p:nvPr/>
            </p:nvSpPr>
            <p:spPr>
              <a:xfrm>
                <a:off x="5078402" y="3537549"/>
                <a:ext cx="79459" cy="8577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09" name="Ellipse 208"/>
              <p:cNvSpPr/>
              <p:nvPr/>
            </p:nvSpPr>
            <p:spPr>
              <a:xfrm>
                <a:off x="5078402" y="3645559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0" name="Ellipse 209"/>
              <p:cNvSpPr/>
              <p:nvPr/>
            </p:nvSpPr>
            <p:spPr>
              <a:xfrm>
                <a:off x="5078402" y="3751981"/>
                <a:ext cx="79459" cy="841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1" name="Ellipse 210"/>
              <p:cNvSpPr/>
              <p:nvPr/>
            </p:nvSpPr>
            <p:spPr>
              <a:xfrm>
                <a:off x="5078402" y="3858403"/>
                <a:ext cx="79459" cy="841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2" name="Ellipse 211"/>
              <p:cNvSpPr/>
              <p:nvPr/>
            </p:nvSpPr>
            <p:spPr>
              <a:xfrm>
                <a:off x="5183288" y="3116627"/>
                <a:ext cx="76281" cy="841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3" name="Ellipse 212"/>
              <p:cNvSpPr/>
              <p:nvPr/>
            </p:nvSpPr>
            <p:spPr>
              <a:xfrm>
                <a:off x="5183288" y="3224637"/>
                <a:ext cx="76281" cy="841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4" name="Ellipse 213"/>
              <p:cNvSpPr/>
              <p:nvPr/>
            </p:nvSpPr>
            <p:spPr>
              <a:xfrm>
                <a:off x="5183288" y="3331059"/>
                <a:ext cx="76281" cy="841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5" name="Ellipse 214"/>
              <p:cNvSpPr/>
              <p:nvPr/>
            </p:nvSpPr>
            <p:spPr>
              <a:xfrm>
                <a:off x="5183288" y="3437481"/>
                <a:ext cx="76281" cy="841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6" name="Ellipse 215"/>
              <p:cNvSpPr/>
              <p:nvPr/>
            </p:nvSpPr>
            <p:spPr>
              <a:xfrm>
                <a:off x="5183288" y="3539137"/>
                <a:ext cx="76281" cy="841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7" name="Ellipse 216"/>
              <p:cNvSpPr/>
              <p:nvPr/>
            </p:nvSpPr>
            <p:spPr>
              <a:xfrm>
                <a:off x="5183288" y="3645559"/>
                <a:ext cx="76281" cy="841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8" name="Ellipse 217"/>
              <p:cNvSpPr/>
              <p:nvPr/>
            </p:nvSpPr>
            <p:spPr>
              <a:xfrm>
                <a:off x="5183288" y="3751981"/>
                <a:ext cx="76281" cy="8577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19" name="Ellipse 218"/>
              <p:cNvSpPr/>
              <p:nvPr/>
            </p:nvSpPr>
            <p:spPr>
              <a:xfrm>
                <a:off x="5183288" y="3858403"/>
                <a:ext cx="76281" cy="8577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20" name="Ellipse 219"/>
              <p:cNvSpPr/>
              <p:nvPr/>
            </p:nvSpPr>
            <p:spPr>
              <a:xfrm>
                <a:off x="5284996" y="3645559"/>
                <a:ext cx="77870" cy="84184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21" name="Ellipse 220"/>
              <p:cNvSpPr/>
              <p:nvPr/>
            </p:nvSpPr>
            <p:spPr>
              <a:xfrm>
                <a:off x="5284996" y="3751981"/>
                <a:ext cx="77870" cy="85773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sp>
          <p:nvSpPr>
            <p:cNvPr id="113" name="ZoneTexte 333"/>
            <p:cNvSpPr txBox="1">
              <a:spLocks noChangeArrowheads="1"/>
            </p:cNvSpPr>
            <p:nvPr/>
          </p:nvSpPr>
          <p:spPr bwMode="auto">
            <a:xfrm>
              <a:off x="5458893" y="2433639"/>
              <a:ext cx="1063835" cy="33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+mj-lt"/>
                </a:rPr>
                <a:t>CC : mock cell control</a:t>
              </a:r>
            </a:p>
            <a:p>
              <a:pPr eaLnBrk="1" hangingPunct="1"/>
              <a:r>
                <a:rPr lang="en-US" sz="800" b="1">
                  <a:latin typeface="+mj-lt"/>
                </a:rPr>
                <a:t>(no drug, no virus)</a:t>
              </a:r>
            </a:p>
          </p:txBody>
        </p:sp>
        <p:sp>
          <p:nvSpPr>
            <p:cNvPr id="114" name="ZoneTexte 345"/>
            <p:cNvSpPr txBox="1">
              <a:spLocks noChangeArrowheads="1"/>
            </p:cNvSpPr>
            <p:nvPr/>
          </p:nvSpPr>
          <p:spPr bwMode="auto">
            <a:xfrm>
              <a:off x="3962324" y="1715135"/>
              <a:ext cx="240936" cy="21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+mj-lt"/>
                </a:rPr>
                <a:t>A</a:t>
              </a:r>
            </a:p>
          </p:txBody>
        </p:sp>
        <p:sp>
          <p:nvSpPr>
            <p:cNvPr id="115" name="Ellipse 114"/>
            <p:cNvSpPr/>
            <p:nvPr/>
          </p:nvSpPr>
          <p:spPr bwMode="auto">
            <a:xfrm>
              <a:off x="3927039" y="2084835"/>
              <a:ext cx="79429" cy="8409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6" name="Ellipse 115"/>
            <p:cNvSpPr/>
            <p:nvPr/>
          </p:nvSpPr>
          <p:spPr bwMode="auto">
            <a:xfrm>
              <a:off x="3927039" y="2186384"/>
              <a:ext cx="79429" cy="85681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7" name="Ellipse 116"/>
            <p:cNvSpPr/>
            <p:nvPr/>
          </p:nvSpPr>
          <p:spPr bwMode="auto">
            <a:xfrm>
              <a:off x="3927039" y="2294279"/>
              <a:ext cx="79429" cy="8409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8" name="Ellipse 117"/>
            <p:cNvSpPr/>
            <p:nvPr/>
          </p:nvSpPr>
          <p:spPr bwMode="auto">
            <a:xfrm>
              <a:off x="3927039" y="2400587"/>
              <a:ext cx="79429" cy="85681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9" name="Ellipse 118"/>
            <p:cNvSpPr/>
            <p:nvPr/>
          </p:nvSpPr>
          <p:spPr bwMode="auto">
            <a:xfrm>
              <a:off x="3927039" y="2502135"/>
              <a:ext cx="79429" cy="85681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0" name="Ellipse 119"/>
            <p:cNvSpPr/>
            <p:nvPr/>
          </p:nvSpPr>
          <p:spPr bwMode="auto">
            <a:xfrm>
              <a:off x="3927039" y="2610030"/>
              <a:ext cx="79429" cy="8409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1" name="Ellipse 120"/>
            <p:cNvSpPr/>
            <p:nvPr/>
          </p:nvSpPr>
          <p:spPr bwMode="auto">
            <a:xfrm>
              <a:off x="3927039" y="2716339"/>
              <a:ext cx="79429" cy="8409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2" name="Ellipse 121"/>
            <p:cNvSpPr/>
            <p:nvPr/>
          </p:nvSpPr>
          <p:spPr bwMode="auto">
            <a:xfrm>
              <a:off x="3927039" y="2822647"/>
              <a:ext cx="79429" cy="85681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3" name="Ellipse 122"/>
            <p:cNvSpPr/>
            <p:nvPr/>
          </p:nvSpPr>
          <p:spPr bwMode="auto">
            <a:xfrm>
              <a:off x="5067639" y="2080075"/>
              <a:ext cx="79429" cy="840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4" name="Ellipse 123"/>
            <p:cNvSpPr/>
            <p:nvPr/>
          </p:nvSpPr>
          <p:spPr bwMode="auto">
            <a:xfrm>
              <a:off x="5067639" y="2183210"/>
              <a:ext cx="79429" cy="8568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5" name="Ellipse 124"/>
            <p:cNvSpPr/>
            <p:nvPr/>
          </p:nvSpPr>
          <p:spPr bwMode="auto">
            <a:xfrm>
              <a:off x="5067639" y="2291105"/>
              <a:ext cx="79429" cy="8409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6" name="Ellipse 125"/>
            <p:cNvSpPr/>
            <p:nvPr/>
          </p:nvSpPr>
          <p:spPr bwMode="auto">
            <a:xfrm>
              <a:off x="5067639" y="2397413"/>
              <a:ext cx="79429" cy="840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7" name="Ellipse 126"/>
            <p:cNvSpPr/>
            <p:nvPr/>
          </p:nvSpPr>
          <p:spPr bwMode="auto">
            <a:xfrm>
              <a:off x="5067639" y="2497376"/>
              <a:ext cx="79429" cy="85681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8" name="Ellipse 127"/>
            <p:cNvSpPr/>
            <p:nvPr/>
          </p:nvSpPr>
          <p:spPr bwMode="auto">
            <a:xfrm>
              <a:off x="5067639" y="2605271"/>
              <a:ext cx="79429" cy="8409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9" name="Ellipse 128"/>
            <p:cNvSpPr/>
            <p:nvPr/>
          </p:nvSpPr>
          <p:spPr bwMode="auto">
            <a:xfrm>
              <a:off x="5067639" y="2711579"/>
              <a:ext cx="79429" cy="84095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0" name="Ellipse 129"/>
            <p:cNvSpPr/>
            <p:nvPr/>
          </p:nvSpPr>
          <p:spPr bwMode="auto">
            <a:xfrm>
              <a:off x="5067639" y="2817888"/>
              <a:ext cx="79429" cy="85681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1" name="ZoneTexte 345"/>
            <p:cNvSpPr txBox="1">
              <a:spLocks noChangeArrowheads="1"/>
            </p:cNvSpPr>
            <p:nvPr/>
          </p:nvSpPr>
          <p:spPr bwMode="auto">
            <a:xfrm>
              <a:off x="4378249" y="1715135"/>
              <a:ext cx="239331" cy="21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+mj-lt"/>
                </a:rPr>
                <a:t>B</a:t>
              </a:r>
            </a:p>
          </p:txBody>
        </p:sp>
        <p:sp>
          <p:nvSpPr>
            <p:cNvPr id="132" name="ZoneTexte 345"/>
            <p:cNvSpPr txBox="1">
              <a:spLocks noChangeArrowheads="1"/>
            </p:cNvSpPr>
            <p:nvPr/>
          </p:nvSpPr>
          <p:spPr bwMode="auto">
            <a:xfrm>
              <a:off x="4771498" y="1715135"/>
              <a:ext cx="239331" cy="215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+mj-lt"/>
                </a:rPr>
                <a:t>C</a:t>
              </a:r>
            </a:p>
          </p:txBody>
        </p:sp>
        <p:grpSp>
          <p:nvGrpSpPr>
            <p:cNvPr id="133" name="Grouper 379"/>
            <p:cNvGrpSpPr>
              <a:grpSpLocks/>
            </p:cNvGrpSpPr>
            <p:nvPr/>
          </p:nvGrpSpPr>
          <p:grpSpPr bwMode="auto">
            <a:xfrm>
              <a:off x="5173135" y="2519361"/>
              <a:ext cx="359309" cy="85725"/>
              <a:chOff x="5173135" y="2519361"/>
              <a:chExt cx="359309" cy="85725"/>
            </a:xfrm>
          </p:grpSpPr>
          <p:cxnSp>
            <p:nvCxnSpPr>
              <p:cNvPr id="137" name="Connecteur droit 136"/>
              <p:cNvCxnSpPr/>
              <p:nvPr/>
            </p:nvCxnSpPr>
            <p:spPr bwMode="auto">
              <a:xfrm flipV="1">
                <a:off x="5172486" y="2562429"/>
                <a:ext cx="270058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38" name="Ellipse 137"/>
              <p:cNvSpPr/>
              <p:nvPr/>
            </p:nvSpPr>
            <p:spPr bwMode="auto">
              <a:xfrm>
                <a:off x="5453665" y="2519589"/>
                <a:ext cx="79429" cy="8568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cxnSp>
          <p:nvCxnSpPr>
            <p:cNvPr id="134" name="Connecteur droit 133"/>
            <p:cNvCxnSpPr/>
            <p:nvPr/>
          </p:nvCxnSpPr>
          <p:spPr bwMode="auto">
            <a:xfrm flipV="1">
              <a:off x="5183606" y="2121329"/>
              <a:ext cx="268469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35" name="Ellipse 134"/>
            <p:cNvSpPr/>
            <p:nvPr/>
          </p:nvSpPr>
          <p:spPr bwMode="auto">
            <a:xfrm>
              <a:off x="5452075" y="2076901"/>
              <a:ext cx="79429" cy="840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6" name="ZoneTexte 333"/>
            <p:cNvSpPr txBox="1">
              <a:spLocks noChangeArrowheads="1"/>
            </p:cNvSpPr>
            <p:nvPr/>
          </p:nvSpPr>
          <p:spPr bwMode="auto">
            <a:xfrm>
              <a:off x="5471604" y="2001885"/>
              <a:ext cx="877759" cy="338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+mj-lt"/>
                </a:rPr>
                <a:t>VC: Virus Control</a:t>
              </a:r>
            </a:p>
            <a:p>
              <a:pPr eaLnBrk="1" hangingPunct="1"/>
              <a:r>
                <a:rPr lang="en-US" sz="800" b="1">
                  <a:latin typeface="+mj-lt"/>
                </a:rPr>
                <a:t>(no drug,)</a:t>
              </a:r>
            </a:p>
          </p:txBody>
        </p:sp>
      </p:grpSp>
      <p:sp>
        <p:nvSpPr>
          <p:cNvPr id="107" name="ZoneTexte 390"/>
          <p:cNvSpPr txBox="1">
            <a:spLocks noChangeArrowheads="1"/>
          </p:cNvSpPr>
          <p:nvPr/>
        </p:nvSpPr>
        <p:spPr bwMode="auto">
          <a:xfrm>
            <a:off x="2407233" y="2541561"/>
            <a:ext cx="10279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+mj-lt"/>
              </a:rPr>
              <a:t>2-4 days</a:t>
            </a:r>
          </a:p>
        </p:txBody>
      </p:sp>
      <p:sp>
        <p:nvSpPr>
          <p:cNvPr id="108" name="ZoneTexte 392"/>
          <p:cNvSpPr txBox="1">
            <a:spLocks noChangeArrowheads="1"/>
          </p:cNvSpPr>
          <p:nvPr/>
        </p:nvSpPr>
        <p:spPr bwMode="auto">
          <a:xfrm>
            <a:off x="142963" y="3073547"/>
            <a:ext cx="2833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j-lt"/>
              </a:rPr>
              <a:t>Collect of supernatant in lysis buffer in deep well plates</a:t>
            </a:r>
          </a:p>
        </p:txBody>
      </p:sp>
      <p:pic>
        <p:nvPicPr>
          <p:cNvPr id="109" name="Image 10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20601" r="29000" b="13601"/>
          <a:stretch/>
        </p:blipFill>
        <p:spPr>
          <a:xfrm rot="5400000">
            <a:off x="3826522" y="2833274"/>
            <a:ext cx="610216" cy="851679"/>
          </a:xfrm>
          <a:prstGeom prst="rect">
            <a:avLst/>
          </a:prstGeom>
        </p:spPr>
      </p:pic>
      <p:sp>
        <p:nvSpPr>
          <p:cNvPr id="110" name="Flèche droite 109"/>
          <p:cNvSpPr/>
          <p:nvPr/>
        </p:nvSpPr>
        <p:spPr>
          <a:xfrm rot="5400000">
            <a:off x="1328799" y="2555398"/>
            <a:ext cx="425030" cy="3983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/>
          <p:cNvSpPr/>
          <p:nvPr/>
        </p:nvSpPr>
        <p:spPr>
          <a:xfrm>
            <a:off x="60897" y="706590"/>
            <a:ext cx="4692673" cy="611950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24" name="Groupe 223"/>
          <p:cNvGrpSpPr/>
          <p:nvPr/>
        </p:nvGrpSpPr>
        <p:grpSpPr>
          <a:xfrm>
            <a:off x="139234" y="3675114"/>
            <a:ext cx="4433458" cy="938380"/>
            <a:chOff x="-1595938" y="1168908"/>
            <a:chExt cx="4433458" cy="938380"/>
          </a:xfrm>
        </p:grpSpPr>
        <p:sp>
          <p:nvSpPr>
            <p:cNvPr id="222" name="ZoneTexte 4"/>
            <p:cNvSpPr txBox="1">
              <a:spLocks noChangeArrowheads="1"/>
            </p:cNvSpPr>
            <p:nvPr/>
          </p:nvSpPr>
          <p:spPr bwMode="auto">
            <a:xfrm>
              <a:off x="-1595938" y="1527110"/>
              <a:ext cx="304307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 dirty="0">
                  <a:latin typeface="+mj-lt"/>
                </a:rPr>
                <a:t>Extraction of viral RNA from supernatant</a:t>
              </a:r>
            </a:p>
          </p:txBody>
        </p:sp>
        <p:pic>
          <p:nvPicPr>
            <p:cNvPr id="223" name="Picture 4" descr="Image associÃ©e">
              <a:extLst>
                <a:ext uri="{FF2B5EF4-FFF2-40B4-BE49-F238E27FC236}">
                  <a16:creationId xmlns:a16="http://schemas.microsoft.com/office/drawing/2014/main" id="{00774E8E-1B0F-41EE-9694-8914ABF23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67" t="4718" r="15575" b="5788"/>
            <a:stretch/>
          </p:blipFill>
          <p:spPr bwMode="auto">
            <a:xfrm>
              <a:off x="1944387" y="1168908"/>
              <a:ext cx="893133" cy="938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5" name="ZoneTexte 12"/>
          <p:cNvSpPr txBox="1">
            <a:spLocks noChangeArrowheads="1"/>
          </p:cNvSpPr>
          <p:nvPr/>
        </p:nvSpPr>
        <p:spPr bwMode="auto">
          <a:xfrm>
            <a:off x="115013" y="4894456"/>
            <a:ext cx="317989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j-lt"/>
              </a:rPr>
              <a:t>Quantitative real-Time </a:t>
            </a:r>
            <a:r>
              <a:rPr lang="en-US" sz="1400" b="1" dirty="0" err="1">
                <a:latin typeface="+mj-lt"/>
              </a:rPr>
              <a:t>qRT</a:t>
            </a:r>
            <a:r>
              <a:rPr lang="en-US" sz="1400" b="1" dirty="0">
                <a:latin typeface="+mj-lt"/>
              </a:rPr>
              <a:t>-PCR standardized with T7 Pol-generated synthetic RNA standards</a:t>
            </a:r>
          </a:p>
        </p:txBody>
      </p:sp>
      <p:pic>
        <p:nvPicPr>
          <p:cNvPr id="226" name="Picture 6" descr="Image associÃ©e">
            <a:extLst>
              <a:ext uri="{FF2B5EF4-FFF2-40B4-BE49-F238E27FC236}">
                <a16:creationId xmlns:a16="http://schemas.microsoft.com/office/drawing/2014/main" id="{D6A955B6-8F1F-4BD5-B1B8-E4EB38D6B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09" y="4714631"/>
            <a:ext cx="922550" cy="7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" name="ZoneTexte 230">
            <a:extLst>
              <a:ext uri="{FF2B5EF4-FFF2-40B4-BE49-F238E27FC236}">
                <a16:creationId xmlns:a16="http://schemas.microsoft.com/office/drawing/2014/main" id="{A438BC9D-9B12-4F0A-8FE2-646E53A03F10}"/>
              </a:ext>
            </a:extLst>
          </p:cNvPr>
          <p:cNvSpPr txBox="1"/>
          <p:nvPr/>
        </p:nvSpPr>
        <p:spPr>
          <a:xfrm>
            <a:off x="112632" y="6159509"/>
            <a:ext cx="2808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+mj-lt"/>
              </a:rPr>
              <a:t>EC50 and EC90 </a:t>
            </a:r>
            <a:r>
              <a:rPr lang="fr-FR" sz="1400" b="1" dirty="0" err="1">
                <a:latin typeface="+mj-lt"/>
              </a:rPr>
              <a:t>determination</a:t>
            </a:r>
            <a:endParaRPr lang="fr-FR" sz="1400" b="1" dirty="0">
              <a:latin typeface="+mj-lt"/>
            </a:endParaRPr>
          </a:p>
          <a:p>
            <a:pPr algn="ctr"/>
            <a:r>
              <a:rPr lang="fr-FR" sz="1400" b="1" dirty="0">
                <a:latin typeface="+mj-lt"/>
              </a:rPr>
              <a:t>Evaluation of the  </a:t>
            </a:r>
            <a:r>
              <a:rPr lang="fr-FR" sz="1400" b="1" dirty="0" err="1">
                <a:latin typeface="+mj-lt"/>
              </a:rPr>
              <a:t>Cytotoxicity</a:t>
            </a:r>
            <a:r>
              <a:rPr lang="fr-FR" sz="1400" b="1" dirty="0">
                <a:latin typeface="+mj-lt"/>
              </a:rPr>
              <a:t>  CC50</a:t>
            </a:r>
            <a:endParaRPr lang="en-US" sz="1400" b="1" dirty="0">
              <a:latin typeface="+mj-lt"/>
            </a:endParaRPr>
          </a:p>
        </p:txBody>
      </p:sp>
      <p:sp>
        <p:nvSpPr>
          <p:cNvPr id="233" name="ZoneTexte 232"/>
          <p:cNvSpPr txBox="1"/>
          <p:nvPr/>
        </p:nvSpPr>
        <p:spPr>
          <a:xfrm>
            <a:off x="4635377" y="635606"/>
            <a:ext cx="394440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/>
              <a:t>Available</a:t>
            </a:r>
            <a:r>
              <a:rPr lang="fr-FR" sz="2400" b="1" i="1" dirty="0"/>
              <a:t> </a:t>
            </a:r>
            <a:r>
              <a:rPr lang="fr-FR" sz="2400" b="1" i="1" dirty="0" err="1"/>
              <a:t>assays</a:t>
            </a:r>
            <a:r>
              <a:rPr lang="fr-FR" sz="2400" b="1" i="1" dirty="0"/>
              <a:t> on </a:t>
            </a:r>
            <a:r>
              <a:rPr lang="fr-FR" sz="2400" b="1" i="1" dirty="0" err="1"/>
              <a:t>different</a:t>
            </a:r>
            <a:r>
              <a:rPr lang="fr-FR" sz="2400" b="1" i="1" dirty="0"/>
              <a:t>  viral </a:t>
            </a:r>
            <a:r>
              <a:rPr lang="fr-FR" sz="2400" b="1" i="1" dirty="0" err="1"/>
              <a:t>families</a:t>
            </a:r>
            <a:r>
              <a:rPr lang="fr-FR" sz="2400" b="1" i="1" dirty="0"/>
              <a:t> 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 err="1"/>
              <a:t>Flavivirus</a:t>
            </a:r>
            <a:r>
              <a:rPr lang="fr-FR" dirty="0"/>
              <a:t> </a:t>
            </a:r>
          </a:p>
          <a:p>
            <a:pPr marL="1200150" lvl="2" indent="-285750">
              <a:buFontTx/>
              <a:buChar char="-"/>
            </a:pPr>
            <a:r>
              <a:rPr lang="fr-FR" dirty="0"/>
              <a:t>Dengue</a:t>
            </a:r>
          </a:p>
          <a:p>
            <a:pPr marL="1200150" lvl="2" indent="-285750">
              <a:buFontTx/>
              <a:buChar char="-"/>
            </a:pPr>
            <a:r>
              <a:rPr lang="fr-FR" dirty="0"/>
              <a:t>Yellow </a:t>
            </a:r>
            <a:r>
              <a:rPr lang="fr-FR" dirty="0" err="1"/>
              <a:t>fever</a:t>
            </a:r>
            <a:endParaRPr lang="fr-FR" dirty="0"/>
          </a:p>
          <a:p>
            <a:pPr marL="1200150" lvl="2" indent="-285750">
              <a:buFontTx/>
              <a:buChar char="-"/>
            </a:pPr>
            <a:r>
              <a:rPr lang="fr-FR" dirty="0" err="1"/>
              <a:t>Zika</a:t>
            </a:r>
            <a:endParaRPr lang="fr-FR" dirty="0"/>
          </a:p>
          <a:p>
            <a:pPr marL="1200150" lvl="2" indent="-285750">
              <a:buFontTx/>
              <a:buChar char="-"/>
            </a:pPr>
            <a:r>
              <a:rPr lang="fr-FR" dirty="0"/>
              <a:t>West-Nile, JEV, TBE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 err="1"/>
              <a:t>Alphavirus</a:t>
            </a:r>
            <a:endParaRPr lang="fr-FR" dirty="0"/>
          </a:p>
          <a:p>
            <a:pPr marL="1200150" lvl="2" indent="-285750">
              <a:buFontTx/>
              <a:buChar char="-"/>
            </a:pPr>
            <a:r>
              <a:rPr lang="fr-FR" dirty="0" err="1"/>
              <a:t>Chikungunya</a:t>
            </a:r>
            <a:endParaRPr lang="fr-FR" dirty="0"/>
          </a:p>
          <a:p>
            <a:pPr marL="1200150" lvl="2" indent="-285750">
              <a:buFontTx/>
              <a:buChar char="-"/>
            </a:pPr>
            <a:r>
              <a:rPr lang="fr-FR" dirty="0"/>
              <a:t>« Old world » </a:t>
            </a:r>
            <a:r>
              <a:rPr lang="fr-FR" dirty="0" err="1"/>
              <a:t>Alphavirus</a:t>
            </a:r>
            <a:endParaRPr lang="fr-FR" dirty="0"/>
          </a:p>
          <a:p>
            <a:pPr marL="1200150" lvl="2" indent="-285750">
              <a:buFontTx/>
              <a:buChar char="-"/>
            </a:pPr>
            <a:r>
              <a:rPr lang="fr-FR" dirty="0"/>
              <a:t>« New world » </a:t>
            </a:r>
            <a:r>
              <a:rPr lang="fr-FR" dirty="0" err="1"/>
              <a:t>Alphavirus</a:t>
            </a:r>
            <a:endParaRPr lang="fr-FR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 err="1"/>
              <a:t>Bunyavirales</a:t>
            </a:r>
            <a:endParaRPr lang="fr-FR" dirty="0"/>
          </a:p>
          <a:p>
            <a:pPr marL="1200150" lvl="2" indent="-285750">
              <a:buFontTx/>
              <a:buChar char="-"/>
            </a:pPr>
            <a:r>
              <a:rPr lang="fr-FR" dirty="0" err="1"/>
              <a:t>Phlebovirus</a:t>
            </a:r>
            <a:endParaRPr lang="fr-FR" dirty="0"/>
          </a:p>
          <a:p>
            <a:pPr marL="1200150" lvl="2" indent="-285750">
              <a:buFontTx/>
              <a:buChar char="-"/>
            </a:pPr>
            <a:r>
              <a:rPr lang="fr-FR" dirty="0" err="1"/>
              <a:t>Orthobunyavirus</a:t>
            </a:r>
            <a:endParaRPr lang="fr-FR" dirty="0"/>
          </a:p>
          <a:p>
            <a:pPr marL="1200150" lvl="2" indent="-285750">
              <a:buFontTx/>
              <a:buChar char="-"/>
            </a:pPr>
            <a:r>
              <a:rPr lang="fr-FR" dirty="0" err="1"/>
              <a:t>Nairovirus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Coronavirus (SARS-Cov-2)</a:t>
            </a:r>
          </a:p>
          <a:p>
            <a:pPr lvl="2">
              <a:defRPr/>
            </a:pPr>
            <a:r>
              <a:rPr lang="fr-FR" dirty="0">
                <a:cs typeface="Times New Roman"/>
              </a:rPr>
              <a:t>- Wuhan, B.1</a:t>
            </a:r>
            <a:endParaRPr lang="fr-FR" dirty="0"/>
          </a:p>
          <a:p>
            <a:pPr lvl="2">
              <a:defRPr/>
            </a:pPr>
            <a:r>
              <a:rPr lang="fr-FR" dirty="0">
                <a:cs typeface="Times New Roman"/>
              </a:rPr>
              <a:t>-</a:t>
            </a:r>
            <a:r>
              <a:rPr lang="el-GR" dirty="0">
                <a:cs typeface="Times New Roman"/>
              </a:rPr>
              <a:t>α,β,γ,δ</a:t>
            </a:r>
          </a:p>
          <a:p>
            <a:pPr lvl="2">
              <a:defRPr/>
            </a:pPr>
            <a:r>
              <a:rPr lang="el-GR" dirty="0">
                <a:cs typeface="Times New Roman"/>
              </a:rPr>
              <a:t>-</a:t>
            </a:r>
            <a:r>
              <a:rPr lang="fr-FR" dirty="0">
                <a:cs typeface="Times New Roman"/>
              </a:rPr>
              <a:t>BA.1,2,4,5</a:t>
            </a:r>
          </a:p>
          <a:p>
            <a:pPr lvl="2">
              <a:defRPr/>
            </a:pPr>
            <a:r>
              <a:rPr lang="fr-FR" dirty="0">
                <a:cs typeface="Times New Roman"/>
              </a:rPr>
              <a:t>-XBB….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230" name="Flèche droite 229"/>
          <p:cNvSpPr/>
          <p:nvPr/>
        </p:nvSpPr>
        <p:spPr>
          <a:xfrm rot="5400000">
            <a:off x="1311461" y="3615785"/>
            <a:ext cx="425030" cy="3983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4" name="Flèche droite 233"/>
          <p:cNvSpPr/>
          <p:nvPr/>
        </p:nvSpPr>
        <p:spPr>
          <a:xfrm rot="5400000">
            <a:off x="1322089" y="4471100"/>
            <a:ext cx="425030" cy="3983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94" y="5684859"/>
            <a:ext cx="1573934" cy="1171356"/>
          </a:xfrm>
          <a:prstGeom prst="rect">
            <a:avLst/>
          </a:prstGeom>
        </p:spPr>
      </p:pic>
      <p:sp>
        <p:nvSpPr>
          <p:cNvPr id="235" name="Flèche droite 234"/>
          <p:cNvSpPr/>
          <p:nvPr/>
        </p:nvSpPr>
        <p:spPr>
          <a:xfrm rot="5400000">
            <a:off x="1310486" y="5744693"/>
            <a:ext cx="425030" cy="3983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AutoShape 2" descr="EVAg | European Virus Archive - GLOB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27" name="Image 2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20" y="6044145"/>
            <a:ext cx="1111519" cy="685437"/>
          </a:xfrm>
          <a:prstGeom prst="rect">
            <a:avLst/>
          </a:prstGeom>
        </p:spPr>
      </p:pic>
      <p:pic>
        <p:nvPicPr>
          <p:cNvPr id="229" name="Image 2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04" y="3464889"/>
            <a:ext cx="3438382" cy="3246025"/>
          </a:xfrm>
          <a:prstGeom prst="rect">
            <a:avLst/>
          </a:prstGeom>
        </p:spPr>
      </p:pic>
      <p:sp>
        <p:nvSpPr>
          <p:cNvPr id="242" name="ZoneTexte 241"/>
          <p:cNvSpPr txBox="1"/>
          <p:nvPr/>
        </p:nvSpPr>
        <p:spPr>
          <a:xfrm>
            <a:off x="11147270" y="6514402"/>
            <a:ext cx="934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Aubry, 2014</a:t>
            </a:r>
          </a:p>
        </p:txBody>
      </p:sp>
      <p:sp>
        <p:nvSpPr>
          <p:cNvPr id="243" name="ZoneTexte 392"/>
          <p:cNvSpPr txBox="1">
            <a:spLocks noChangeArrowheads="1"/>
          </p:cNvSpPr>
          <p:nvPr/>
        </p:nvSpPr>
        <p:spPr bwMode="auto">
          <a:xfrm>
            <a:off x="8821818" y="1197445"/>
            <a:ext cx="2833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j-lt"/>
              </a:rPr>
              <a:t>Virus infection at limiting dilution series of the hit </a:t>
            </a:r>
          </a:p>
        </p:txBody>
      </p:sp>
      <p:sp>
        <p:nvSpPr>
          <p:cNvPr id="245" name="ZoneTexte 4"/>
          <p:cNvSpPr txBox="1">
            <a:spLocks noChangeArrowheads="1"/>
          </p:cNvSpPr>
          <p:nvPr/>
        </p:nvSpPr>
        <p:spPr bwMode="auto">
          <a:xfrm>
            <a:off x="8463311" y="2094820"/>
            <a:ext cx="35509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+mj-lt"/>
              </a:rPr>
              <a:t>Drug-resistant virus isolate</a:t>
            </a:r>
          </a:p>
          <a:p>
            <a:pPr algn="ctr" eaLnBrk="1" hangingPunct="1"/>
            <a:r>
              <a:rPr lang="en-US" sz="1400" b="1" dirty="0"/>
              <a:t>Sequencing, identification of the viral target</a:t>
            </a:r>
            <a:endParaRPr lang="en-US" sz="1400" b="1" dirty="0">
              <a:latin typeface="+mj-lt"/>
            </a:endParaRPr>
          </a:p>
        </p:txBody>
      </p:sp>
      <p:sp>
        <p:nvSpPr>
          <p:cNvPr id="247" name="Flèche droite 246"/>
          <p:cNvSpPr/>
          <p:nvPr/>
        </p:nvSpPr>
        <p:spPr>
          <a:xfrm rot="5400000">
            <a:off x="10026282" y="1727596"/>
            <a:ext cx="425030" cy="3983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8" name="Flèche droite 247"/>
          <p:cNvSpPr/>
          <p:nvPr/>
        </p:nvSpPr>
        <p:spPr>
          <a:xfrm rot="5400000">
            <a:off x="10026282" y="2606201"/>
            <a:ext cx="425030" cy="3983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1" name="ZoneTexte 4"/>
          <p:cNvSpPr txBox="1">
            <a:spLocks noChangeArrowheads="1"/>
          </p:cNvSpPr>
          <p:nvPr/>
        </p:nvSpPr>
        <p:spPr bwMode="auto">
          <a:xfrm>
            <a:off x="8345394" y="3021293"/>
            <a:ext cx="3786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latin typeface="+mj-lt"/>
              </a:rPr>
              <a:t>Validation of the mutation(s) on recombinant virus </a:t>
            </a:r>
          </a:p>
        </p:txBody>
      </p:sp>
    </p:spTree>
    <p:extLst>
      <p:ext uri="{BB962C8B-B14F-4D97-AF65-F5344CB8AC3E}">
        <p14:creationId xmlns:p14="http://schemas.microsoft.com/office/powerpoint/2010/main" val="3992254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388478" y="51776"/>
            <a:ext cx="5379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Pharmacokinetics</a:t>
            </a:r>
            <a:r>
              <a:rPr lang="fr-FR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Antivirals</a:t>
            </a:r>
            <a:endParaRPr lang="fr-FR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78423" y="801360"/>
            <a:ext cx="1024900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cs typeface="Arial" panose="020B0604020202020204" pitchFamily="34" charset="0"/>
              </a:rPr>
              <a:t>Quantification of antivirals </a:t>
            </a:r>
            <a:r>
              <a:rPr lang="en-US" sz="1600" dirty="0">
                <a:cs typeface="Arial" panose="020B0604020202020204" pitchFamily="34" charset="0"/>
              </a:rPr>
              <a:t>applied to different 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  <a:cs typeface="Arial" panose="020B0604020202020204" pitchFamily="34" charset="0"/>
              </a:rPr>
              <a:t>biologic matrix</a:t>
            </a:r>
            <a:r>
              <a:rPr lang="en-US" sz="1600" dirty="0">
                <a:cs typeface="Arial" panose="020B0604020202020204" pitchFamily="34" charset="0"/>
              </a:rPr>
              <a:t>: blood, plasma/serum, tissues, genital secretion, CSF, …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  <a:cs typeface="Arial" panose="020B0604020202020204" pitchFamily="34" charset="0"/>
              </a:rPr>
              <a:t>species</a:t>
            </a:r>
            <a:r>
              <a:rPr lang="en-US" sz="1600" dirty="0">
                <a:cs typeface="Arial" panose="020B0604020202020204" pitchFamily="34" charset="0"/>
              </a:rPr>
              <a:t>: animals, humans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Using liquid </a:t>
            </a:r>
            <a:r>
              <a:rPr lang="en-US" sz="1600" b="1" dirty="0">
                <a:solidFill>
                  <a:schemeClr val="accent5"/>
                </a:solidFill>
                <a:cs typeface="Arial" panose="020B0604020202020204" pitchFamily="34" charset="0"/>
              </a:rPr>
              <a:t>chromatography coupled to tandem mass spectrometry method (LC-MS/MS)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Method validation following </a:t>
            </a:r>
            <a:r>
              <a:rPr lang="en-US" sz="1600" b="1" dirty="0">
                <a:cs typeface="Arial" panose="020B0604020202020204" pitchFamily="34" charset="0"/>
              </a:rPr>
              <a:t>EMA/FDA guidelines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u="sng" dirty="0">
                <a:cs typeface="Arial" panose="020B0604020202020204" pitchFamily="34" charset="0"/>
              </a:rPr>
              <a:t>Applications</a:t>
            </a:r>
            <a:r>
              <a:rPr lang="en-US" sz="1600" dirty="0"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chemeClr val="accent5"/>
                </a:solidFill>
                <a:cs typeface="Arial" panose="020B0604020202020204" pitchFamily="34" charset="0"/>
              </a:rPr>
              <a:t>Preclinical and Clinical studies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b="1" dirty="0">
                <a:cs typeface="Arial" panose="020B0604020202020204" pitchFamily="34" charset="0"/>
              </a:rPr>
              <a:t>Drug pharmacokinetics </a:t>
            </a:r>
            <a:r>
              <a:rPr lang="en-US" sz="1600" dirty="0">
                <a:cs typeface="Arial" panose="020B0604020202020204" pitchFamily="34" charset="0"/>
              </a:rPr>
              <a:t>(PK)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Characterization of </a:t>
            </a:r>
            <a:r>
              <a:rPr lang="en-US" sz="1600" b="1" dirty="0">
                <a:cs typeface="Arial" panose="020B0604020202020204" pitchFamily="34" charset="0"/>
              </a:rPr>
              <a:t>PK variability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Assess </a:t>
            </a:r>
            <a:r>
              <a:rPr lang="en-US" sz="1600" b="1" dirty="0">
                <a:cs typeface="Arial" panose="020B0604020202020204" pitchFamily="34" charset="0"/>
              </a:rPr>
              <a:t>PK-pharmacodynamics (PD) relationships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1600" dirty="0">
              <a:cs typeface="Arial" panose="020B0604020202020204" pitchFamily="34" charset="0"/>
            </a:endParaRPr>
          </a:p>
        </p:txBody>
      </p:sp>
      <p:grpSp>
        <p:nvGrpSpPr>
          <p:cNvPr id="14" name="Group 146"/>
          <p:cNvGrpSpPr>
            <a:grpSpLocks/>
          </p:cNvGrpSpPr>
          <p:nvPr/>
        </p:nvGrpSpPr>
        <p:grpSpPr bwMode="auto">
          <a:xfrm>
            <a:off x="9550400" y="2438400"/>
            <a:ext cx="863600" cy="1371600"/>
            <a:chOff x="4604" y="2154"/>
            <a:chExt cx="408" cy="1089"/>
          </a:xfrm>
          <a:solidFill>
            <a:schemeClr val="bg1"/>
          </a:solidFill>
        </p:grpSpPr>
        <p:sp>
          <p:nvSpPr>
            <p:cNvPr id="15" name="Line 147"/>
            <p:cNvSpPr>
              <a:spLocks noChangeShapeType="1"/>
            </p:cNvSpPr>
            <p:nvPr/>
          </p:nvSpPr>
          <p:spPr bwMode="auto">
            <a:xfrm>
              <a:off x="4604" y="2160"/>
              <a:ext cx="408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6" name="Line 148"/>
            <p:cNvSpPr>
              <a:spLocks noChangeShapeType="1"/>
            </p:cNvSpPr>
            <p:nvPr/>
          </p:nvSpPr>
          <p:spPr bwMode="auto">
            <a:xfrm>
              <a:off x="5006" y="2154"/>
              <a:ext cx="0" cy="1089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fr-FR"/>
            </a:p>
          </p:txBody>
        </p:sp>
      </p:grpSp>
      <p:grpSp>
        <p:nvGrpSpPr>
          <p:cNvPr id="17" name="Group 159"/>
          <p:cNvGrpSpPr>
            <a:grpSpLocks/>
          </p:cNvGrpSpPr>
          <p:nvPr/>
        </p:nvGrpSpPr>
        <p:grpSpPr bwMode="auto">
          <a:xfrm flipV="1">
            <a:off x="508000" y="5105400"/>
            <a:ext cx="1625600" cy="1295400"/>
            <a:chOff x="204" y="3022"/>
            <a:chExt cx="544" cy="952"/>
          </a:xfrm>
        </p:grpSpPr>
        <p:sp>
          <p:nvSpPr>
            <p:cNvPr id="18" name="Line 160"/>
            <p:cNvSpPr>
              <a:spLocks noChangeShapeType="1"/>
            </p:cNvSpPr>
            <p:nvPr/>
          </p:nvSpPr>
          <p:spPr bwMode="auto">
            <a:xfrm flipH="1">
              <a:off x="204" y="3974"/>
              <a:ext cx="544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19" name="Line 161"/>
            <p:cNvSpPr>
              <a:spLocks noChangeShapeType="1"/>
            </p:cNvSpPr>
            <p:nvPr/>
          </p:nvSpPr>
          <p:spPr bwMode="auto">
            <a:xfrm flipV="1">
              <a:off x="210" y="3022"/>
              <a:ext cx="0" cy="95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  <p:sp>
          <p:nvSpPr>
            <p:cNvPr id="20" name="Line 162"/>
            <p:cNvSpPr>
              <a:spLocks noChangeShapeType="1"/>
            </p:cNvSpPr>
            <p:nvPr/>
          </p:nvSpPr>
          <p:spPr bwMode="auto">
            <a:xfrm>
              <a:off x="204" y="3022"/>
              <a:ext cx="181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fr-FR"/>
            </a:p>
          </p:txBody>
        </p:sp>
      </p:grpSp>
      <p:sp>
        <p:nvSpPr>
          <p:cNvPr id="21" name="Line 164"/>
          <p:cNvSpPr>
            <a:spLocks noChangeShapeType="1"/>
          </p:cNvSpPr>
          <p:nvPr/>
        </p:nvSpPr>
        <p:spPr bwMode="auto">
          <a:xfrm>
            <a:off x="8026401" y="5867400"/>
            <a:ext cx="706967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2" name="Line 168"/>
          <p:cNvSpPr>
            <a:spLocks noChangeShapeType="1"/>
          </p:cNvSpPr>
          <p:nvPr/>
        </p:nvSpPr>
        <p:spPr bwMode="auto">
          <a:xfrm flipH="1">
            <a:off x="8026400" y="4267200"/>
            <a:ext cx="711200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31" name="Line 164"/>
          <p:cNvSpPr>
            <a:spLocks noChangeShapeType="1"/>
          </p:cNvSpPr>
          <p:nvPr/>
        </p:nvSpPr>
        <p:spPr bwMode="auto">
          <a:xfrm>
            <a:off x="4876800" y="5867400"/>
            <a:ext cx="711200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0" y="-24963"/>
            <a:ext cx="2954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 charge </a:t>
            </a:r>
            <a:r>
              <a:rPr lang="fr-FR" sz="2000" b="1" dirty="0"/>
              <a:t>Caroline Solas</a:t>
            </a:r>
            <a:endParaRPr lang="fr-FR" sz="2000" dirty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2"/>
          <a:srcRect l="4634" r="4286" b="1965"/>
          <a:stretch/>
        </p:blipFill>
        <p:spPr>
          <a:xfrm>
            <a:off x="9202741" y="375147"/>
            <a:ext cx="2775939" cy="220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516" y="4055974"/>
            <a:ext cx="3412110" cy="1985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4737725" y="6642556"/>
            <a:ext cx="75853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2" rIns="44436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sz="800" dirty="0"/>
              <a:t>Validation of an electrospray ionization LC-MS/MS method for quantitative analysis of 11 antiretroviral agents in human plasma samples. </a:t>
            </a:r>
            <a:r>
              <a:rPr lang="en-GB" sz="800" dirty="0" err="1"/>
              <a:t>Ther</a:t>
            </a:r>
            <a:r>
              <a:rPr lang="en-GB" sz="800" dirty="0"/>
              <a:t> Drug </a:t>
            </a:r>
            <a:r>
              <a:rPr lang="en-GB" sz="800" dirty="0" err="1"/>
              <a:t>Monit</a:t>
            </a:r>
            <a:r>
              <a:rPr lang="en-GB" sz="800" dirty="0"/>
              <a:t>. 2009</a:t>
            </a:r>
            <a:endParaRPr lang="fr-FR" altLang="fr-FR" sz="800" i="1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13" y="3348575"/>
            <a:ext cx="6504572" cy="341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7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26030" y="172730"/>
            <a:ext cx="7492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Mobilization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 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5326" y="1767037"/>
            <a:ext cx="2444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Acquisition of a SARS-CoV2 </a:t>
            </a:r>
            <a:r>
              <a:rPr lang="fr-FR" sz="1600" dirty="0" err="1"/>
              <a:t>clinical</a:t>
            </a:r>
            <a:r>
              <a:rPr lang="fr-FR" sz="1600" dirty="0"/>
              <a:t> </a:t>
            </a:r>
            <a:r>
              <a:rPr lang="fr-FR" sz="1600" dirty="0" err="1"/>
              <a:t>strain</a:t>
            </a:r>
            <a:r>
              <a:rPr lang="fr-FR" sz="1600" dirty="0"/>
              <a:t> </a:t>
            </a:r>
            <a:r>
              <a:rPr lang="fr-FR" sz="1600" dirty="0" err="1"/>
              <a:t>trought</a:t>
            </a:r>
            <a:r>
              <a:rPr lang="fr-FR" sz="1600" dirty="0"/>
              <a:t> </a:t>
            </a:r>
            <a:r>
              <a:rPr lang="fr-FR" sz="1600" dirty="0" err="1"/>
              <a:t>EVAg</a:t>
            </a: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err="1"/>
              <a:t>Obtainement</a:t>
            </a:r>
            <a:r>
              <a:rPr lang="fr-FR" sz="1600" dirty="0"/>
              <a:t> of </a:t>
            </a:r>
            <a:r>
              <a:rPr lang="fr-FR" sz="1600" dirty="0" err="1"/>
              <a:t>authorization</a:t>
            </a:r>
            <a:r>
              <a:rPr lang="fr-FR" sz="1600" dirty="0"/>
              <a:t> for animal </a:t>
            </a:r>
            <a:r>
              <a:rPr lang="fr-FR" sz="1600" dirty="0" err="1"/>
              <a:t>experimentation</a:t>
            </a:r>
            <a:endParaRPr lang="fr-FR" sz="1600" dirty="0"/>
          </a:p>
        </p:txBody>
      </p:sp>
      <p:grpSp>
        <p:nvGrpSpPr>
          <p:cNvPr id="3" name="Groupe 2"/>
          <p:cNvGrpSpPr/>
          <p:nvPr/>
        </p:nvGrpSpPr>
        <p:grpSpPr>
          <a:xfrm>
            <a:off x="368159" y="852437"/>
            <a:ext cx="11621911" cy="6172478"/>
            <a:chOff x="368159" y="852437"/>
            <a:chExt cx="11621911" cy="6172478"/>
          </a:xfrm>
        </p:grpSpPr>
        <p:sp>
          <p:nvSpPr>
            <p:cNvPr id="15" name="ZoneTexte 14"/>
            <p:cNvSpPr txBox="1"/>
            <p:nvPr/>
          </p:nvSpPr>
          <p:spPr>
            <a:xfrm>
              <a:off x="7267744" y="4781298"/>
              <a:ext cx="45066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FR" sz="1600" dirty="0"/>
                <a:t>Miniaturisation of the in vitro </a:t>
              </a:r>
              <a:r>
                <a:rPr lang="fr-FR" sz="1600" dirty="0" err="1"/>
                <a:t>assays</a:t>
              </a:r>
              <a:r>
                <a:rPr lang="fr-FR" sz="1600" dirty="0"/>
                <a:t>                         (384 </a:t>
              </a:r>
              <a:r>
                <a:rPr lang="fr-FR" sz="1600" dirty="0" err="1"/>
                <a:t>wells</a:t>
              </a:r>
              <a:r>
                <a:rPr lang="fr-FR" sz="1600" dirty="0"/>
                <a:t>/1536 </a:t>
              </a:r>
              <a:r>
                <a:rPr lang="fr-FR" sz="1600" dirty="0" err="1"/>
                <a:t>wells</a:t>
              </a:r>
              <a:r>
                <a:rPr lang="fr-FR" sz="1600" dirty="0"/>
                <a:t>)</a:t>
              </a:r>
            </a:p>
            <a:p>
              <a:pPr marL="285750" indent="-285750">
                <a:buFontTx/>
                <a:buChar char="-"/>
              </a:pPr>
              <a:r>
                <a:rPr lang="fr-FR" sz="1600" dirty="0"/>
                <a:t>Identification and </a:t>
              </a:r>
              <a:r>
                <a:rPr lang="fr-FR" sz="1600" dirty="0" err="1"/>
                <a:t>characterization</a:t>
              </a:r>
              <a:r>
                <a:rPr lang="fr-FR" sz="1600" dirty="0"/>
                <a:t> of hits</a:t>
              </a:r>
            </a:p>
            <a:p>
              <a:pPr marL="285750" indent="-285750">
                <a:buFontTx/>
                <a:buChar char="-"/>
              </a:pPr>
              <a:r>
                <a:rPr lang="fr-FR" sz="1600" dirty="0"/>
                <a:t>SAR/ Hit to lead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518370" y="1761936"/>
              <a:ext cx="2415184" cy="526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FR" sz="1600" dirty="0"/>
                <a:t>Production, </a:t>
              </a:r>
              <a:r>
                <a:rPr lang="fr-FR" sz="1600" dirty="0" err="1"/>
                <a:t>characterization</a:t>
              </a:r>
              <a:r>
                <a:rPr lang="fr-FR" sz="1600" dirty="0"/>
                <a:t> and titration of the SARS-Cov-2 </a:t>
              </a:r>
              <a:r>
                <a:rPr lang="fr-FR" sz="1600" dirty="0" err="1"/>
                <a:t>strain</a:t>
              </a:r>
              <a:endParaRPr lang="fr-FR" sz="1600" dirty="0"/>
            </a:p>
            <a:p>
              <a:pPr marL="285750" indent="-285750">
                <a:buFontTx/>
                <a:buChar char="-"/>
              </a:pPr>
              <a:r>
                <a:rPr lang="fr-FR" sz="1600" dirty="0"/>
                <a:t>Setting up </a:t>
              </a:r>
              <a:r>
                <a:rPr lang="fr-FR" sz="1600" i="1" dirty="0"/>
                <a:t>in vitro </a:t>
              </a:r>
              <a:r>
                <a:rPr lang="fr-FR" sz="1600" dirty="0" err="1"/>
                <a:t>experiments</a:t>
              </a:r>
              <a:r>
                <a:rPr lang="fr-FR" sz="1600" dirty="0"/>
                <a:t> ( CPE and </a:t>
              </a:r>
              <a:r>
                <a:rPr lang="fr-FR" sz="1600" dirty="0" err="1"/>
                <a:t>Molecular</a:t>
              </a:r>
              <a:r>
                <a:rPr lang="fr-FR" sz="1600" dirty="0"/>
                <a:t> </a:t>
              </a:r>
              <a:r>
                <a:rPr lang="fr-FR" sz="1600" dirty="0" err="1"/>
                <a:t>biology</a:t>
              </a:r>
              <a:r>
                <a:rPr lang="fr-FR" sz="1600" dirty="0"/>
                <a:t>)</a:t>
              </a:r>
            </a:p>
            <a:p>
              <a:pPr marL="285750" indent="-285750">
                <a:buFontTx/>
                <a:buChar char="-"/>
              </a:pPr>
              <a:r>
                <a:rPr lang="fr-FR" sz="1600" dirty="0" err="1"/>
                <a:t>Characterization</a:t>
              </a:r>
              <a:r>
                <a:rPr lang="fr-FR" sz="1600" dirty="0"/>
                <a:t> of </a:t>
              </a:r>
              <a:r>
                <a:rPr lang="fr-FR" sz="1600" dirty="0" err="1"/>
                <a:t>several</a:t>
              </a:r>
              <a:r>
                <a:rPr lang="fr-FR" sz="1600" dirty="0"/>
                <a:t> antiviral compounds.</a:t>
              </a:r>
            </a:p>
            <a:p>
              <a:pPr marL="285750" indent="-285750">
                <a:buFontTx/>
                <a:buChar char="-"/>
              </a:pPr>
              <a:r>
                <a:rPr lang="fr-FR" sz="1600" dirty="0"/>
                <a:t>In vitro production-purification of SARS </a:t>
              </a:r>
              <a:r>
                <a:rPr lang="fr-FR" sz="1600" dirty="0" err="1"/>
                <a:t>polymerase</a:t>
              </a:r>
              <a:r>
                <a:rPr lang="fr-FR" sz="1600" dirty="0"/>
                <a:t> </a:t>
              </a:r>
              <a:r>
                <a:rPr lang="fr-FR" sz="1600" dirty="0" err="1"/>
                <a:t>complex</a:t>
              </a:r>
              <a:endParaRPr lang="fr-FR" sz="1600" dirty="0"/>
            </a:p>
            <a:p>
              <a:pPr marL="285750" indent="-285750">
                <a:buFontTx/>
                <a:buChar char="-"/>
              </a:pPr>
              <a:r>
                <a:rPr lang="fr-FR" sz="1600" dirty="0" err="1"/>
                <a:t>Development</a:t>
              </a:r>
              <a:r>
                <a:rPr lang="fr-FR" sz="1600" dirty="0"/>
                <a:t> of an in vitro fluorescent high-</a:t>
              </a:r>
              <a:r>
                <a:rPr lang="fr-FR" sz="1600" dirty="0" err="1"/>
                <a:t>throughput</a:t>
              </a:r>
              <a:r>
                <a:rPr lang="fr-FR" sz="1600" dirty="0"/>
                <a:t> </a:t>
              </a:r>
              <a:r>
                <a:rPr lang="fr-FR" sz="1600" dirty="0" err="1"/>
                <a:t>assay</a:t>
              </a:r>
              <a:endParaRPr lang="fr-FR" sz="1600" dirty="0"/>
            </a:p>
            <a:p>
              <a:pPr marL="285750" indent="-285750">
                <a:buFontTx/>
                <a:buChar char="-"/>
              </a:pPr>
              <a:r>
                <a:rPr lang="fr-FR" sz="1600" dirty="0"/>
                <a:t>Validation of the </a:t>
              </a:r>
              <a:r>
                <a:rPr lang="fr-FR" sz="1600" dirty="0" err="1"/>
                <a:t>assay</a:t>
              </a:r>
              <a:r>
                <a:rPr lang="fr-FR" sz="1600" dirty="0"/>
                <a:t> on a FDA </a:t>
              </a:r>
              <a:r>
                <a:rPr lang="fr-FR" sz="1600" dirty="0" err="1"/>
                <a:t>approuved</a:t>
              </a:r>
              <a:r>
                <a:rPr lang="fr-FR" sz="1600" dirty="0"/>
                <a:t> </a:t>
              </a:r>
              <a:r>
                <a:rPr lang="fr-FR" sz="1600" dirty="0" err="1"/>
                <a:t>librairy</a:t>
              </a:r>
              <a:r>
                <a:rPr lang="fr-FR" sz="1600" dirty="0"/>
                <a:t> (</a:t>
              </a:r>
              <a:r>
                <a:rPr lang="fr-FR" sz="1600" dirty="0" err="1"/>
                <a:t>Prestwick</a:t>
              </a:r>
              <a:r>
                <a:rPr lang="fr-FR" sz="1600" dirty="0"/>
                <a:t> </a:t>
              </a:r>
              <a:r>
                <a:rPr lang="fr-FR" sz="1600" dirty="0" err="1"/>
                <a:t>chemical</a:t>
              </a:r>
              <a:r>
                <a:rPr lang="fr-FR" sz="1600" dirty="0"/>
                <a:t>)</a:t>
              </a:r>
            </a:p>
            <a:p>
              <a:endParaRPr lang="fr-FR" sz="1600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4808458" y="1767037"/>
              <a:ext cx="2315893" cy="3570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FR" sz="1600" dirty="0"/>
                <a:t>Screening of the </a:t>
              </a:r>
              <a:r>
                <a:rPr lang="fr-FR" sz="1600" dirty="0" err="1"/>
                <a:t>Prestwick</a:t>
              </a:r>
              <a:r>
                <a:rPr lang="fr-FR" sz="1600" dirty="0"/>
                <a:t> Chemical </a:t>
              </a:r>
              <a:r>
                <a:rPr lang="fr-FR" sz="1600" dirty="0" err="1"/>
                <a:t>library</a:t>
              </a:r>
              <a:endParaRPr lang="fr-FR" sz="1600" dirty="0"/>
            </a:p>
            <a:p>
              <a:pPr marL="285750" indent="-285750">
                <a:buFontTx/>
                <a:buChar char="-"/>
              </a:pPr>
              <a:r>
                <a:rPr lang="fr-FR" sz="1600" dirty="0"/>
                <a:t>Hit validation by EC50</a:t>
              </a:r>
            </a:p>
            <a:p>
              <a:pPr marL="285750" indent="-285750">
                <a:buFontTx/>
                <a:buChar char="-"/>
              </a:pPr>
              <a:r>
                <a:rPr lang="fr-FR" sz="1600" dirty="0"/>
                <a:t>Setting up in vivo </a:t>
              </a:r>
              <a:r>
                <a:rPr lang="fr-FR" sz="1600" dirty="0" err="1"/>
                <a:t>experiments</a:t>
              </a:r>
              <a:r>
                <a:rPr lang="fr-FR" sz="1600" dirty="0"/>
                <a:t> </a:t>
              </a:r>
              <a:r>
                <a:rPr lang="fr-FR" sz="1600" dirty="0" err="1"/>
                <a:t>with</a:t>
              </a:r>
              <a:r>
                <a:rPr lang="fr-FR" sz="1600" dirty="0"/>
                <a:t> </a:t>
              </a:r>
              <a:r>
                <a:rPr lang="fr-FR" sz="1600" dirty="0" err="1"/>
                <a:t>Syrian</a:t>
              </a:r>
              <a:r>
                <a:rPr lang="fr-FR" sz="1600" dirty="0"/>
                <a:t> Hamster</a:t>
              </a:r>
            </a:p>
            <a:p>
              <a:pPr marL="285750" indent="-285750">
                <a:buFontTx/>
                <a:buChar char="-"/>
              </a:pPr>
              <a:r>
                <a:rPr lang="fr-FR" sz="1600" dirty="0" err="1"/>
                <a:t>Characterization</a:t>
              </a:r>
              <a:r>
                <a:rPr lang="fr-FR" sz="1600" dirty="0"/>
                <a:t> of </a:t>
              </a:r>
              <a:r>
                <a:rPr lang="fr-FR" sz="1600" dirty="0" err="1"/>
                <a:t>several</a:t>
              </a:r>
              <a:r>
                <a:rPr lang="fr-FR" sz="1600" dirty="0"/>
                <a:t> antiviral compounds.</a:t>
              </a:r>
            </a:p>
            <a:p>
              <a:pPr marL="285750" indent="-285750">
                <a:buFontTx/>
                <a:buChar char="-"/>
              </a:pPr>
              <a:r>
                <a:rPr lang="fr-FR" sz="1600" dirty="0"/>
                <a:t>In vitro Hits confirmation by IC50 </a:t>
              </a:r>
              <a:r>
                <a:rPr lang="fr-FR" sz="1600" dirty="0" err="1"/>
                <a:t>determination</a:t>
              </a:r>
              <a:endParaRPr lang="fr-FR" sz="1600" dirty="0"/>
            </a:p>
            <a:p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268890" y="1787053"/>
              <a:ext cx="233230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FR" sz="1600" dirty="0"/>
                <a:t>Screening antiviral compounds </a:t>
              </a:r>
              <a:r>
                <a:rPr lang="fr-FR" sz="1600" i="1" dirty="0"/>
                <a:t>in vivo      </a:t>
              </a:r>
              <a:r>
                <a:rPr lang="fr-FR" sz="1600" dirty="0"/>
                <a:t>(Hit and </a:t>
              </a:r>
              <a:r>
                <a:rPr lang="fr-FR" sz="1600" dirty="0" err="1"/>
                <a:t>others</a:t>
              </a:r>
              <a:r>
                <a:rPr lang="fr-FR" sz="1600" dirty="0"/>
                <a:t>)</a:t>
              </a:r>
            </a:p>
            <a:p>
              <a:pPr marL="285750" indent="-285750">
                <a:buFontTx/>
                <a:buChar char="-"/>
              </a:pPr>
              <a:r>
                <a:rPr lang="fr-FR" sz="1600" dirty="0" err="1"/>
                <a:t>Characterization</a:t>
              </a:r>
              <a:r>
                <a:rPr lang="fr-FR" sz="1600" dirty="0"/>
                <a:t> of </a:t>
              </a:r>
              <a:r>
                <a:rPr lang="fr-FR" sz="1600" dirty="0" err="1"/>
                <a:t>several</a:t>
              </a:r>
              <a:r>
                <a:rPr lang="fr-FR" sz="1600" dirty="0"/>
                <a:t> antiviral compounds.</a:t>
              </a:r>
            </a:p>
            <a:p>
              <a:pPr marL="285750" indent="-285750">
                <a:buFontTx/>
                <a:buChar char="-"/>
              </a:pPr>
              <a:r>
                <a:rPr lang="fr-FR" sz="1600" dirty="0"/>
                <a:t>In vivo and in vitro Screening </a:t>
              </a:r>
              <a:r>
                <a:rPr lang="fr-FR" sz="1600" dirty="0" err="1"/>
                <a:t>campaigns</a:t>
              </a:r>
              <a:r>
                <a:rPr lang="fr-FR" sz="1600" dirty="0"/>
                <a:t> (</a:t>
              </a:r>
              <a:r>
                <a:rPr lang="fr-FR" sz="1600" dirty="0" err="1"/>
                <a:t>Chimiotheque</a:t>
              </a:r>
              <a:r>
                <a:rPr lang="fr-FR" sz="1600" dirty="0"/>
                <a:t> Nationale…)</a:t>
              </a: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368159" y="852437"/>
              <a:ext cx="11476770" cy="914600"/>
              <a:chOff x="368159" y="852437"/>
              <a:chExt cx="11476770" cy="914600"/>
            </a:xfrm>
          </p:grpSpPr>
          <p:sp>
            <p:nvSpPr>
              <p:cNvPr id="16" name="Flèche droite 15"/>
              <p:cNvSpPr/>
              <p:nvPr/>
            </p:nvSpPr>
            <p:spPr>
              <a:xfrm>
                <a:off x="368159" y="1272179"/>
                <a:ext cx="2023672" cy="494675"/>
              </a:xfrm>
              <a:prstGeom prst="rightArrow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lèche droite 16"/>
              <p:cNvSpPr/>
              <p:nvPr/>
            </p:nvSpPr>
            <p:spPr>
              <a:xfrm>
                <a:off x="2728060" y="1272178"/>
                <a:ext cx="2023672" cy="494675"/>
              </a:xfrm>
              <a:prstGeom prst="rightArrow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Flèche droite 17"/>
              <p:cNvSpPr/>
              <p:nvPr/>
            </p:nvSpPr>
            <p:spPr>
              <a:xfrm>
                <a:off x="4975119" y="1272362"/>
                <a:ext cx="2023672" cy="494675"/>
              </a:xfrm>
              <a:prstGeom prst="rightArrow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Flèche droite 18"/>
              <p:cNvSpPr/>
              <p:nvPr/>
            </p:nvSpPr>
            <p:spPr>
              <a:xfrm>
                <a:off x="7268890" y="1272362"/>
                <a:ext cx="2023672" cy="494675"/>
              </a:xfrm>
              <a:prstGeom prst="rightArrow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502481" y="880014"/>
                <a:ext cx="1778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err="1"/>
                  <a:t>February</a:t>
                </a:r>
                <a:r>
                  <a:rPr lang="fr-FR" b="1" dirty="0"/>
                  <a:t> 2020</a:t>
                </a: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2893360" y="852437"/>
                <a:ext cx="1778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March 2020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5097837" y="852437"/>
                <a:ext cx="1778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April 2020</a:t>
                </a: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7584844" y="852437"/>
                <a:ext cx="1778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May 2020</a:t>
                </a:r>
              </a:p>
            </p:txBody>
          </p:sp>
          <p:sp>
            <p:nvSpPr>
              <p:cNvPr id="28" name="Flèche droite 27"/>
              <p:cNvSpPr/>
              <p:nvPr/>
            </p:nvSpPr>
            <p:spPr>
              <a:xfrm>
                <a:off x="9750740" y="1272348"/>
                <a:ext cx="2023672" cy="494675"/>
              </a:xfrm>
              <a:prstGeom prst="rightArrow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10066694" y="855575"/>
                <a:ext cx="17782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err="1"/>
                  <a:t>June</a:t>
                </a:r>
                <a:r>
                  <a:rPr lang="fr-FR" b="1" dirty="0"/>
                  <a:t> 2020</a:t>
                </a:r>
              </a:p>
            </p:txBody>
          </p:sp>
        </p:grpSp>
        <p:sp>
          <p:nvSpPr>
            <p:cNvPr id="30" name="ZoneTexte 29"/>
            <p:cNvSpPr txBox="1"/>
            <p:nvPr/>
          </p:nvSpPr>
          <p:spPr>
            <a:xfrm>
              <a:off x="9669868" y="1793947"/>
              <a:ext cx="232020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r-FR" sz="1600" dirty="0"/>
                <a:t>Screening antiviral compounds </a:t>
              </a:r>
              <a:r>
                <a:rPr lang="fr-FR" sz="1600" i="1" dirty="0"/>
                <a:t>in vivo      </a:t>
              </a:r>
              <a:r>
                <a:rPr lang="fr-FR" sz="1600" dirty="0"/>
                <a:t>(Hit and </a:t>
              </a:r>
              <a:r>
                <a:rPr lang="fr-FR" sz="1600" dirty="0" err="1"/>
                <a:t>others</a:t>
              </a:r>
              <a:r>
                <a:rPr lang="fr-FR" sz="1600" dirty="0"/>
                <a:t>)</a:t>
              </a:r>
            </a:p>
            <a:p>
              <a:pPr marL="285750" indent="-285750">
                <a:buFontTx/>
                <a:buChar char="-"/>
              </a:pPr>
              <a:r>
                <a:rPr lang="fr-FR" sz="1600" dirty="0"/>
                <a:t>In vitro and in vivo </a:t>
              </a:r>
              <a:r>
                <a:rPr lang="fr-FR" sz="1600" dirty="0" err="1"/>
                <a:t>characterization</a:t>
              </a:r>
              <a:r>
                <a:rPr lang="fr-FR" sz="1600" dirty="0"/>
                <a:t> of </a:t>
              </a:r>
              <a:r>
                <a:rPr lang="fr-FR" sz="1600" dirty="0" err="1"/>
                <a:t>several</a:t>
              </a:r>
              <a:r>
                <a:rPr lang="fr-FR" sz="1600" dirty="0"/>
                <a:t> antiviral compounds.</a:t>
              </a:r>
            </a:p>
          </p:txBody>
        </p:sp>
        <p:sp>
          <p:nvSpPr>
            <p:cNvPr id="31" name="Flèche droite 30"/>
            <p:cNvSpPr/>
            <p:nvPr/>
          </p:nvSpPr>
          <p:spPr>
            <a:xfrm>
              <a:off x="7267744" y="4279036"/>
              <a:ext cx="4506668" cy="494675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77436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27C46C1-3C8F-DE4E-A487-616D7A42F39C}"/>
              </a:ext>
            </a:extLst>
          </p:cNvPr>
          <p:cNvSpPr txBox="1"/>
          <p:nvPr/>
        </p:nvSpPr>
        <p:spPr>
          <a:xfrm>
            <a:off x="1588638" y="1957624"/>
            <a:ext cx="959791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</a:rPr>
              <a:t>Marseille Screening Center</a:t>
            </a:r>
          </a:p>
          <a:p>
            <a:endParaRPr lang="fr-FR" dirty="0"/>
          </a:p>
          <a:p>
            <a:r>
              <a:rPr lang="fr-FR" sz="2400" dirty="0" err="1"/>
              <a:t>Cover</a:t>
            </a:r>
            <a:r>
              <a:rPr lang="fr-FR" sz="2400" dirty="0"/>
              <a:t> all </a:t>
            </a:r>
            <a:r>
              <a:rPr lang="fr-FR" sz="2400" dirty="0" err="1"/>
              <a:t>spectrum</a:t>
            </a:r>
            <a:r>
              <a:rPr lang="fr-FR" sz="2400" dirty="0"/>
              <a:t> of </a:t>
            </a:r>
            <a:r>
              <a:rPr lang="fr-FR" sz="2400" dirty="0" err="1"/>
              <a:t>antivirals</a:t>
            </a:r>
            <a:r>
              <a:rPr lang="fr-FR" sz="2400" dirty="0"/>
              <a:t> and </a:t>
            </a:r>
            <a:r>
              <a:rPr lang="fr-FR" sz="2400" dirty="0" err="1"/>
              <a:t>anticancer</a:t>
            </a:r>
            <a:r>
              <a:rPr lang="fr-FR" sz="2400" dirty="0"/>
              <a:t> </a:t>
            </a:r>
            <a:r>
              <a:rPr lang="fr-FR" sz="2400" dirty="0" err="1"/>
              <a:t>discovery</a:t>
            </a:r>
            <a:endParaRPr lang="fr-FR" sz="2400" dirty="0"/>
          </a:p>
          <a:p>
            <a:r>
              <a:rPr lang="fr-FR" sz="2400" dirty="0"/>
              <a:t>A unique </a:t>
            </a:r>
            <a:r>
              <a:rPr lang="fr-FR" sz="2400" dirty="0" err="1"/>
              <a:t>platform</a:t>
            </a:r>
            <a:r>
              <a:rPr lang="fr-FR" sz="2400" dirty="0"/>
              <a:t> in France</a:t>
            </a:r>
          </a:p>
          <a:p>
            <a:r>
              <a:rPr lang="fr-FR" sz="2400" dirty="0"/>
              <a:t>An efficient </a:t>
            </a:r>
            <a:r>
              <a:rPr lang="fr-FR" sz="2400" dirty="0" err="1"/>
              <a:t>reactivity</a:t>
            </a:r>
            <a:endParaRPr lang="fr-FR" sz="2400" dirty="0"/>
          </a:p>
          <a:p>
            <a:r>
              <a:rPr lang="fr-FR" sz="2400" dirty="0"/>
              <a:t>Combine experts in </a:t>
            </a:r>
            <a:r>
              <a:rPr lang="fr-FR" sz="2400" dirty="0" err="1"/>
              <a:t>their</a:t>
            </a:r>
            <a:r>
              <a:rPr lang="fr-FR" sz="2400" dirty="0"/>
              <a:t> </a:t>
            </a:r>
            <a:r>
              <a:rPr lang="fr-FR" sz="2400" dirty="0" err="1"/>
              <a:t>field</a:t>
            </a:r>
            <a:r>
              <a:rPr lang="fr-FR" sz="2400" dirty="0"/>
              <a:t> of </a:t>
            </a:r>
            <a:r>
              <a:rPr lang="fr-FR" sz="2400" dirty="0" err="1"/>
              <a:t>research</a:t>
            </a:r>
            <a:r>
              <a:rPr lang="fr-FR" sz="2400" dirty="0"/>
              <a:t> </a:t>
            </a:r>
            <a:r>
              <a:rPr lang="fr-FR" sz="2400" dirty="0" err="1"/>
              <a:t>working</a:t>
            </a:r>
            <a:r>
              <a:rPr lang="fr-FR" sz="2400" dirty="0"/>
              <a:t> for the </a:t>
            </a:r>
            <a:r>
              <a:rPr lang="fr-FR" sz="2400" dirty="0" err="1"/>
              <a:t>same</a:t>
            </a:r>
            <a:r>
              <a:rPr lang="fr-FR" sz="2400" dirty="0"/>
              <a:t> objective</a:t>
            </a:r>
          </a:p>
        </p:txBody>
      </p:sp>
    </p:spTree>
    <p:extLst>
      <p:ext uri="{BB962C8B-B14F-4D97-AF65-F5344CB8AC3E}">
        <p14:creationId xmlns:p14="http://schemas.microsoft.com/office/powerpoint/2010/main" val="217236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26806"/>
            <a:ext cx="8229600" cy="695416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</a:t>
            </a:r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for </a:t>
            </a:r>
            <a:r>
              <a:rPr lang="fr-FR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132939" y="648702"/>
            <a:ext cx="5719997" cy="4031873"/>
            <a:chOff x="785482" y="7092836"/>
            <a:chExt cx="1556766" cy="4565117"/>
          </a:xfrm>
        </p:grpSpPr>
        <p:sp>
          <p:nvSpPr>
            <p:cNvPr id="6" name="Rectangle 221"/>
            <p:cNvSpPr>
              <a:spLocks noChangeArrowheads="1"/>
            </p:cNvSpPr>
            <p:nvPr/>
          </p:nvSpPr>
          <p:spPr bwMode="auto">
            <a:xfrm>
              <a:off x="828275" y="7458147"/>
              <a:ext cx="1438221" cy="336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20272" tIns="10136" rIns="20272" bIns="10136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INT-3D :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785482" y="7092836"/>
              <a:ext cx="1556766" cy="4565117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  <a:effectLst>
              <a:softEdge rad="3302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HiTS</a:t>
              </a:r>
              <a:endParaRPr lang="fr-FR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fr-FR" sz="2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ctr" hangingPunct="0">
                <a:buFontTx/>
                <a:buChar char="-"/>
              </a:pP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Molecular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modeling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hangingPunct="0"/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(3D-Model, structural alignement,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mutagenesis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 hangingPunct="0"/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protein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protein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protein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/ligand)</a:t>
              </a:r>
            </a:p>
            <a:p>
              <a:pPr marL="285750" indent="-285750" algn="ctr" hangingPunct="0">
                <a:buFontTx/>
                <a:buChar char="-"/>
              </a:pP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silico screening</a:t>
              </a:r>
            </a:p>
            <a:p>
              <a:pPr algn="ctr" hangingPunct="0"/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hight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throughput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docking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similarity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...)</a:t>
              </a:r>
            </a:p>
            <a:p>
              <a:pPr marL="285750" indent="-285750" algn="ctr" hangingPunct="0">
                <a:buFontTx/>
                <a:buChar char="-"/>
              </a:pP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Medicinal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Chemistry</a:t>
              </a:r>
              <a:endParaRPr lang="fr-FR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hangingPunct="0"/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("hit to lead » 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optimization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, Q-SAR)</a:t>
              </a:r>
            </a:p>
            <a:p>
              <a:pPr marL="285750" indent="-285750" algn="ctr" hangingPunct="0">
                <a:buFontTx/>
                <a:buChar char="-"/>
              </a:pP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Database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management </a:t>
              </a:r>
            </a:p>
            <a:p>
              <a:pPr algn="ctr" hangingPunct="0"/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(« home made » or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 hangingPunct="0"/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IPCdd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:</a:t>
              </a:r>
            </a:p>
            <a:p>
              <a:pPr algn="ctr" hangingPunct="0"/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Screening of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inhibitors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targeting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protein-protein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interactions (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HTRF or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Alphascreen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assay</a:t>
              </a:r>
              <a:r>
                <a:rPr lang="fr-FR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1898650" y="4917326"/>
            <a:ext cx="8712784" cy="1785104"/>
            <a:chOff x="1695464" y="6891463"/>
            <a:chExt cx="7834271" cy="1115885"/>
          </a:xfrm>
        </p:grpSpPr>
        <p:sp>
          <p:nvSpPr>
            <p:cNvPr id="9" name="Rectangle 221"/>
            <p:cNvSpPr>
              <a:spLocks noChangeArrowheads="1"/>
            </p:cNvSpPr>
            <p:nvPr/>
          </p:nvSpPr>
          <p:spPr bwMode="auto">
            <a:xfrm>
              <a:off x="4599067" y="6891464"/>
              <a:ext cx="1438272" cy="493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20272" tIns="10136" rIns="20272" bIns="10136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000" b="1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PCML</a:t>
              </a:r>
            </a:p>
            <a:p>
              <a:pPr algn="ctr">
                <a:spcBef>
                  <a:spcPct val="50000"/>
                </a:spcBef>
              </a:pPr>
              <a:endParaRPr lang="fr-FR" sz="2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695464" y="6891463"/>
              <a:ext cx="7834271" cy="1115885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  <a:effectLst>
              <a:softEdge rad="3302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>
                <a:buFontTx/>
                <a:buChar char="-"/>
              </a:pPr>
              <a:endParaRPr lang="fr-FR" sz="2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ctr" hangingPunct="0">
                <a:buFontTx/>
                <a:buChar char="-"/>
              </a:pP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Production and purifications of a collection of viral enzymes</a:t>
              </a:r>
            </a:p>
            <a:p>
              <a:pPr marL="285750" indent="-285750" algn="ctr" hangingPunct="0">
                <a:buFontTx/>
                <a:buChar char="-"/>
              </a:pP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Enzymatic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screening (</a:t>
              </a: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development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miniaturisation)</a:t>
              </a:r>
            </a:p>
            <a:p>
              <a:pPr marL="285750" indent="-285750" algn="ctr" hangingPunct="0">
                <a:buFontTx/>
                <a:buChar char="-"/>
              </a:pP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Screening of </a:t>
              </a: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inhibitors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targeting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protein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protein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protein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/ligand interactions</a:t>
              </a:r>
            </a:p>
            <a:p>
              <a:pPr marL="285750" indent="-285750" algn="ctr" hangingPunct="0">
                <a:buFontTx/>
                <a:buChar char="-"/>
              </a:pP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Biochemical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characterization</a:t>
              </a:r>
              <a:endParaRPr lang="fr-FR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ctr" hangingPunct="0">
                <a:buFontTx/>
                <a:buChar char="-"/>
              </a:pP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Libraries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supply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(« home made", </a:t>
              </a:r>
              <a:r>
                <a:rPr lang="fr-FR" dirty="0" err="1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dedicated</a:t>
              </a:r>
              <a:r>
                <a:rPr lang="fr-FR" dirty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6727410" y="965751"/>
            <a:ext cx="4912555" cy="1261884"/>
            <a:chOff x="3854433" y="7028742"/>
            <a:chExt cx="3078118" cy="659077"/>
          </a:xfrm>
          <a:effectLst/>
        </p:grpSpPr>
        <p:sp>
          <p:nvSpPr>
            <p:cNvPr id="12" name="Rectangle 221"/>
            <p:cNvSpPr>
              <a:spLocks noChangeArrowheads="1"/>
            </p:cNvSpPr>
            <p:nvPr/>
          </p:nvSpPr>
          <p:spPr bwMode="auto">
            <a:xfrm>
              <a:off x="4619165" y="7046091"/>
              <a:ext cx="1438272" cy="171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20272" tIns="10136" rIns="20272" bIns="10136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PCVMT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854433" y="7028742"/>
              <a:ext cx="3078118" cy="659077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ffectLst>
              <a:softEdge rad="3302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>
                <a:buFontTx/>
                <a:buChar char="-"/>
              </a:pPr>
              <a:endParaRPr lang="fr-FR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ctr" hangingPunct="0">
                <a:buFontTx/>
                <a:buChar char="-"/>
              </a:pPr>
              <a:r>
                <a:rPr lang="fr-F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Cellular screening</a:t>
              </a:r>
            </a:p>
            <a:p>
              <a:pPr algn="ctr" hangingPunct="0"/>
              <a:r>
                <a:rPr lang="fr-FR" sz="2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infected</a:t>
              </a:r>
              <a:r>
                <a:rPr lang="fr-F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cells</a:t>
              </a:r>
              <a:r>
                <a:rPr lang="fr-F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by </a:t>
              </a:r>
              <a:r>
                <a:rPr lang="fr-FR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wild</a:t>
              </a:r>
              <a:r>
                <a:rPr lang="fr-F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-type virus or </a:t>
              </a:r>
              <a:r>
                <a:rPr lang="fr-FR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clinical</a:t>
              </a:r>
              <a:r>
                <a:rPr lang="fr-F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isolates</a:t>
              </a:r>
              <a:r>
                <a:rPr lang="fr-F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fr-FR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resistance</a:t>
              </a:r>
              <a:r>
                <a:rPr lang="fr-F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assays</a:t>
              </a:r>
              <a:r>
                <a:rPr lang="fr-FR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...)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7016606" y="3453028"/>
            <a:ext cx="1627733" cy="400110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ouble flèche horizontale 17"/>
          <p:cNvSpPr/>
          <p:nvPr/>
        </p:nvSpPr>
        <p:spPr>
          <a:xfrm rot="814017">
            <a:off x="5827086" y="3375769"/>
            <a:ext cx="1068537" cy="308513"/>
          </a:xfrm>
          <a:prstGeom prst="leftRightArrow">
            <a:avLst/>
          </a:prstGeom>
          <a:solidFill>
            <a:srgbClr val="CCFFC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ouble flèche horizontale 18"/>
          <p:cNvSpPr/>
          <p:nvPr/>
        </p:nvSpPr>
        <p:spPr>
          <a:xfrm rot="17131950">
            <a:off x="9178534" y="3663972"/>
            <a:ext cx="1466122" cy="261560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ouble flèche horizontale 20"/>
          <p:cNvSpPr/>
          <p:nvPr/>
        </p:nvSpPr>
        <p:spPr>
          <a:xfrm rot="5400000">
            <a:off x="7490072" y="4295377"/>
            <a:ext cx="680798" cy="261933"/>
          </a:xfrm>
          <a:prstGeom prst="leftRightArrow">
            <a:avLst/>
          </a:prstGeom>
          <a:solidFill>
            <a:srgbClr val="CCFFC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ouble flèche horizontale 21"/>
          <p:cNvSpPr/>
          <p:nvPr/>
        </p:nvSpPr>
        <p:spPr>
          <a:xfrm rot="6724252">
            <a:off x="7863518" y="2863630"/>
            <a:ext cx="748110" cy="292609"/>
          </a:xfrm>
          <a:prstGeom prst="leftRightArrow">
            <a:avLst/>
          </a:prstGeom>
          <a:solidFill>
            <a:srgbClr val="CCFFC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ouble flèche horizontale 22"/>
          <p:cNvSpPr/>
          <p:nvPr/>
        </p:nvSpPr>
        <p:spPr>
          <a:xfrm>
            <a:off x="5923198" y="1718126"/>
            <a:ext cx="663689" cy="261560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ouble flèche horizontale 23"/>
          <p:cNvSpPr/>
          <p:nvPr/>
        </p:nvSpPr>
        <p:spPr>
          <a:xfrm rot="3818790">
            <a:off x="5741549" y="4542317"/>
            <a:ext cx="553553" cy="254119"/>
          </a:xfrm>
          <a:prstGeom prst="left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9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848205" y="1039972"/>
            <a:ext cx="104463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</a:t>
            </a:r>
            <a:endParaRPr lang="fr-F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HiTS</a:t>
            </a:r>
            <a:endParaRPr lang="fr-FR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manager : Xavier MORELLI</a:t>
            </a:r>
          </a:p>
          <a:p>
            <a:pPr algn="ctr"/>
            <a:r>
              <a:rPr lang="fr-FR" sz="2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fr-FR" sz="2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manager : Carine DERVIAUX</a:t>
            </a:r>
          </a:p>
          <a:p>
            <a:pPr algn="ctr"/>
            <a:endParaRPr lang="fr-FR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Aix-Marseille université – CNRS – INSERM - Institut Paoli-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Calmettes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- CRCM CS30059, Marseille</a:t>
            </a:r>
            <a:endParaRPr lang="fr-FR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X:\Equipe iSCB\Logos\CNRS_contours_ameliorés_noB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782" y="5767778"/>
            <a:ext cx="795191" cy="8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X:\Equipe iSCB\Logos\A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710" y="5825359"/>
            <a:ext cx="1891723" cy="68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mamelilab.files.wordpress.com/2012/11/inser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0"/>
          <a:stretch/>
        </p:blipFill>
        <p:spPr bwMode="auto">
          <a:xfrm>
            <a:off x="6296276" y="5767778"/>
            <a:ext cx="2221682" cy="77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97" y="5721124"/>
            <a:ext cx="1733779" cy="874988"/>
          </a:xfrm>
          <a:prstGeom prst="rect">
            <a:avLst/>
          </a:prstGeom>
        </p:spPr>
      </p:pic>
      <p:pic>
        <p:nvPicPr>
          <p:cNvPr id="24" name="Picture 2" descr="C:\Users\derviauxc\Pictures\logoIPCd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7" y="5858853"/>
            <a:ext cx="2399026" cy="77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295" y="5727454"/>
            <a:ext cx="1647942" cy="91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9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8790" y="-2923"/>
            <a:ext cx="4805504" cy="554033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Methodologies @Int3D</a:t>
            </a:r>
          </a:p>
        </p:txBody>
      </p:sp>
      <p:sp>
        <p:nvSpPr>
          <p:cNvPr id="34" name="Titre 2"/>
          <p:cNvSpPr txBox="1">
            <a:spLocks/>
          </p:cNvSpPr>
          <p:nvPr/>
        </p:nvSpPr>
        <p:spPr>
          <a:xfrm>
            <a:off x="6313620" y="37828"/>
            <a:ext cx="5758637" cy="5132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Developments @Int3D</a:t>
            </a:r>
          </a:p>
        </p:txBody>
      </p:sp>
      <p:grpSp>
        <p:nvGrpSpPr>
          <p:cNvPr id="68" name="Groupe 67"/>
          <p:cNvGrpSpPr/>
          <p:nvPr/>
        </p:nvGrpSpPr>
        <p:grpSpPr>
          <a:xfrm>
            <a:off x="6545426" y="644637"/>
            <a:ext cx="5265567" cy="1259998"/>
            <a:chOff x="6741374" y="644637"/>
            <a:chExt cx="5265567" cy="1259998"/>
          </a:xfrm>
        </p:grpSpPr>
        <p:sp>
          <p:nvSpPr>
            <p:cNvPr id="36" name="ZoneTexte 35"/>
            <p:cNvSpPr txBox="1"/>
            <p:nvPr/>
          </p:nvSpPr>
          <p:spPr>
            <a:xfrm>
              <a:off x="6741374" y="703511"/>
              <a:ext cx="3326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q"/>
              </a:pPr>
              <a:r>
                <a:rPr lang="en-US" sz="2400" b="1" dirty="0"/>
                <a:t>Growing Optimization </a:t>
              </a:r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6970110" y="644637"/>
              <a:ext cx="5036831" cy="1259998"/>
              <a:chOff x="7002768" y="644637"/>
              <a:chExt cx="5036831" cy="1259998"/>
            </a:xfrm>
          </p:grpSpPr>
          <p:sp>
            <p:nvSpPr>
              <p:cNvPr id="40" name="ZoneTexte 39"/>
              <p:cNvSpPr txBox="1"/>
              <p:nvPr/>
            </p:nvSpPr>
            <p:spPr>
              <a:xfrm>
                <a:off x="7409310" y="1159823"/>
                <a:ext cx="7680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5">
                        <a:lumMod val="75000"/>
                      </a:schemeClr>
                    </a:solidFill>
                  </a:rPr>
                  <a:t>DOTS</a:t>
                </a:r>
              </a:p>
            </p:txBody>
          </p:sp>
          <p:pic>
            <p:nvPicPr>
              <p:cNvPr id="42" name="Image 4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221066" y="644637"/>
                <a:ext cx="1818533" cy="1259998"/>
              </a:xfrm>
              <a:prstGeom prst="rect">
                <a:avLst/>
              </a:prstGeom>
            </p:spPr>
          </p:pic>
          <p:grpSp>
            <p:nvGrpSpPr>
              <p:cNvPr id="3" name="Groupe 2"/>
              <p:cNvGrpSpPr/>
              <p:nvPr/>
            </p:nvGrpSpPr>
            <p:grpSpPr>
              <a:xfrm>
                <a:off x="7002768" y="1161741"/>
                <a:ext cx="3378449" cy="626311"/>
                <a:chOff x="8861288" y="898237"/>
                <a:chExt cx="3378449" cy="626311"/>
              </a:xfrm>
            </p:grpSpPr>
            <p:sp>
              <p:nvSpPr>
                <p:cNvPr id="41" name="ZoneTexte 40"/>
                <p:cNvSpPr txBox="1"/>
                <p:nvPr/>
              </p:nvSpPr>
              <p:spPr>
                <a:xfrm>
                  <a:off x="10172164" y="898237"/>
                  <a:ext cx="157502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Chemo</a:t>
                  </a:r>
                  <a:r>
                    <a:rPr lang="en-US" sz="2000" b="1" dirty="0">
                      <a:solidFill>
                        <a:srgbClr val="C55A11"/>
                      </a:solidFill>
                    </a:rPr>
                    <a:t>DOTS</a:t>
                  </a: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8861288" y="1185994"/>
                  <a:ext cx="337844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6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http://chemodots.marseille.inserm.fr/</a:t>
                  </a:r>
                </a:p>
              </p:txBody>
            </p:sp>
          </p:grpSp>
        </p:grpSp>
      </p:grpSp>
      <p:grpSp>
        <p:nvGrpSpPr>
          <p:cNvPr id="30" name="Groupe 29"/>
          <p:cNvGrpSpPr/>
          <p:nvPr/>
        </p:nvGrpSpPr>
        <p:grpSpPr>
          <a:xfrm>
            <a:off x="6534540" y="1969951"/>
            <a:ext cx="5149143" cy="1310556"/>
            <a:chOff x="6741374" y="1969951"/>
            <a:chExt cx="5149143" cy="1310556"/>
          </a:xfrm>
        </p:grpSpPr>
        <p:sp>
          <p:nvSpPr>
            <p:cNvPr id="44" name="ZoneTexte 43"/>
            <p:cNvSpPr txBox="1"/>
            <p:nvPr/>
          </p:nvSpPr>
          <p:spPr>
            <a:xfrm>
              <a:off x="6741374" y="1969951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q"/>
              </a:pPr>
              <a:r>
                <a:rPr lang="en-US" sz="2400" b="1" dirty="0"/>
                <a:t>Covalent Inhibitors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7020679" y="2416079"/>
              <a:ext cx="12896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Cova</a:t>
              </a:r>
              <a:r>
                <a:rPr lang="en-US" sz="2000" b="1" dirty="0">
                  <a:solidFill>
                    <a:srgbClr val="C55A11"/>
                  </a:solidFill>
                </a:rPr>
                <a:t>DOTS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7835423" y="2799765"/>
              <a:ext cx="1138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Cova</a:t>
              </a:r>
              <a:r>
                <a:rPr lang="en-US" sz="2000" b="1" dirty="0">
                  <a:solidFill>
                    <a:srgbClr val="C55A11"/>
                  </a:solidFill>
                </a:rPr>
                <a:t>Link</a:t>
              </a: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8463702" y="2416079"/>
              <a:ext cx="12898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Cova</a:t>
              </a:r>
              <a:r>
                <a:rPr lang="en-US" sz="2000" b="1" dirty="0">
                  <a:solidFill>
                    <a:srgbClr val="C55A11"/>
                  </a:solidFill>
                </a:rPr>
                <a:t>Grow</a:t>
              </a:r>
            </a:p>
          </p:txBody>
        </p:sp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60266" y="2020508"/>
              <a:ext cx="1930251" cy="1259999"/>
            </a:xfrm>
            <a:prstGeom prst="rect">
              <a:avLst/>
            </a:prstGeom>
          </p:spPr>
        </p:pic>
      </p:grpSp>
      <p:sp>
        <p:nvSpPr>
          <p:cNvPr id="49" name="ZoneTexte 48"/>
          <p:cNvSpPr txBox="1"/>
          <p:nvPr/>
        </p:nvSpPr>
        <p:spPr>
          <a:xfrm>
            <a:off x="6575547" y="3236438"/>
            <a:ext cx="29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b="1" dirty="0"/>
              <a:t>Fragment Libraries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6586586" y="3873893"/>
            <a:ext cx="5190362" cy="1674135"/>
            <a:chOff x="6760762" y="3873893"/>
            <a:chExt cx="5190362" cy="1674135"/>
          </a:xfrm>
        </p:grpSpPr>
        <p:sp>
          <p:nvSpPr>
            <p:cNvPr id="50" name="ZoneTexte 49"/>
            <p:cNvSpPr txBox="1"/>
            <p:nvPr/>
          </p:nvSpPr>
          <p:spPr>
            <a:xfrm>
              <a:off x="6760762" y="3873893"/>
              <a:ext cx="2736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q"/>
              </a:pPr>
              <a:r>
                <a:rPr lang="en-US" sz="2400" b="1" dirty="0"/>
                <a:t>Focused Libraries</a:t>
              </a:r>
            </a:p>
          </p:txBody>
        </p:sp>
        <p:pic>
          <p:nvPicPr>
            <p:cNvPr id="52" name="Image 5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75"/>
            <a:stretch/>
          </p:blipFill>
          <p:spPr>
            <a:xfrm>
              <a:off x="7001498" y="4288028"/>
              <a:ext cx="1127587" cy="1260000"/>
            </a:xfrm>
            <a:prstGeom prst="roundRect">
              <a:avLst>
                <a:gd name="adj" fmla="val 8343"/>
              </a:avLst>
            </a:prstGeom>
            <a:ln>
              <a:noFill/>
            </a:ln>
            <a:effectLst/>
          </p:spPr>
        </p:pic>
        <p:pic>
          <p:nvPicPr>
            <p:cNvPr id="53" name="Image 52" descr="vignette_breve_insb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7334" y="3886154"/>
              <a:ext cx="2063790" cy="1603551"/>
            </a:xfrm>
            <a:prstGeom prst="rect">
              <a:avLst/>
            </a:prstGeom>
          </p:spPr>
        </p:pic>
        <p:grpSp>
          <p:nvGrpSpPr>
            <p:cNvPr id="54" name="Grouper 18"/>
            <p:cNvGrpSpPr/>
            <p:nvPr/>
          </p:nvGrpSpPr>
          <p:grpSpPr>
            <a:xfrm>
              <a:off x="8476532" y="4354097"/>
              <a:ext cx="1154693" cy="1064913"/>
              <a:chOff x="-1588907" y="1400262"/>
              <a:chExt cx="1154693" cy="1064913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-1588907" y="1400262"/>
                <a:ext cx="1154692" cy="10649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</a:endParaRPr>
              </a:p>
            </p:txBody>
          </p:sp>
          <p:pic>
            <p:nvPicPr>
              <p:cNvPr id="56" name="Picture 4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-1435655" y="1764604"/>
                <a:ext cx="900000" cy="420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Rectangle 56"/>
              <p:cNvSpPr/>
              <p:nvPr/>
            </p:nvSpPr>
            <p:spPr>
              <a:xfrm>
                <a:off x="-1588906" y="1412707"/>
                <a:ext cx="1154692" cy="276999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/>
                <a:r>
                  <a:rPr lang="en-US" altLang="fr-FR" b="1" dirty="0">
                    <a:solidFill>
                      <a:srgbClr val="000000"/>
                    </a:solidFill>
                    <a:latin typeface="Calibri"/>
                  </a:rPr>
                  <a:t>Fr-PPI</a:t>
                </a:r>
                <a:r>
                  <a:rPr lang="en-US" altLang="fr-FR" sz="2400" b="1" baseline="-10000" dirty="0">
                    <a:solidFill>
                      <a:srgbClr val="F79646">
                        <a:lumMod val="75000"/>
                      </a:srgbClr>
                    </a:solidFill>
                    <a:latin typeface="Calibri"/>
                  </a:rPr>
                  <a:t>CHEM</a:t>
                </a:r>
                <a:r>
                  <a:rPr lang="en-US" altLang="fr-FR" dirty="0">
                    <a:solidFill>
                      <a:srgbClr val="F79646">
                        <a:lumMod val="75000"/>
                      </a:srgbClr>
                    </a:solidFill>
                    <a:latin typeface="Calibri"/>
                  </a:rPr>
                  <a:t> </a:t>
                </a:r>
                <a:endParaRPr lang="en-US" sz="2000" dirty="0">
                  <a:solidFill>
                    <a:srgbClr val="F79646">
                      <a:lumMod val="75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58" name="Rectangle à coins arrondis 57"/>
              <p:cNvSpPr/>
              <p:nvPr/>
            </p:nvSpPr>
            <p:spPr>
              <a:xfrm>
                <a:off x="-1588906" y="2244303"/>
                <a:ext cx="1154692" cy="22087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Calibri"/>
                  </a:rPr>
                  <a:t>10,314 cpds</a:t>
                </a:r>
              </a:p>
            </p:txBody>
          </p:sp>
        </p:grpSp>
      </p:grpSp>
      <p:grpSp>
        <p:nvGrpSpPr>
          <p:cNvPr id="64" name="Groupe 63"/>
          <p:cNvGrpSpPr/>
          <p:nvPr/>
        </p:nvGrpSpPr>
        <p:grpSpPr>
          <a:xfrm>
            <a:off x="6573012" y="5575535"/>
            <a:ext cx="5124531" cy="1155189"/>
            <a:chOff x="6779846" y="5575535"/>
            <a:chExt cx="5124531" cy="1155189"/>
          </a:xfrm>
        </p:grpSpPr>
        <p:sp>
          <p:nvSpPr>
            <p:cNvPr id="59" name="ZoneTexte 58"/>
            <p:cNvSpPr txBox="1"/>
            <p:nvPr/>
          </p:nvSpPr>
          <p:spPr>
            <a:xfrm>
              <a:off x="6779846" y="5575535"/>
              <a:ext cx="29161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q"/>
              </a:pPr>
              <a:r>
                <a:rPr lang="en-US" sz="2400" b="1" dirty="0"/>
                <a:t>Databases/Servers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7682137" y="6296563"/>
              <a:ext cx="8938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</a:rPr>
                <a:t>2P2I</a:t>
              </a:r>
              <a:r>
                <a:rPr lang="en-US" sz="2400" b="1" baseline="-9000" dirty="0">
                  <a:solidFill>
                    <a:srgbClr val="C55A11"/>
                  </a:solidFill>
                </a:rPr>
                <a:t>DB</a:t>
              </a:r>
            </a:p>
          </p:txBody>
        </p: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3506" y="5614724"/>
              <a:ext cx="2040871" cy="11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Image 61" descr="database_icon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8842" y="5950434"/>
              <a:ext cx="780290" cy="780290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6887258" y="6030983"/>
              <a:ext cx="23647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chemeClr val="accent6">
                      <a:lumMod val="75000"/>
                    </a:schemeClr>
                  </a:solidFill>
                </a:rPr>
                <a:t>http://2p2idb.cnrs-mrs.fr/</a:t>
              </a:r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76199" y="551108"/>
            <a:ext cx="5965371" cy="6230690"/>
            <a:chOff x="76199" y="703512"/>
            <a:chExt cx="5965371" cy="6230690"/>
          </a:xfrm>
        </p:grpSpPr>
        <p:sp>
          <p:nvSpPr>
            <p:cNvPr id="4" name="ZoneTexte 3"/>
            <p:cNvSpPr txBox="1"/>
            <p:nvPr/>
          </p:nvSpPr>
          <p:spPr>
            <a:xfrm>
              <a:off x="264149" y="703512"/>
              <a:ext cx="31213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q"/>
              </a:pPr>
              <a:r>
                <a:rPr lang="en-US" sz="2400" b="1" dirty="0"/>
                <a:t>Homology Modeling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64149" y="2243013"/>
              <a:ext cx="31213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q"/>
              </a:pPr>
              <a:r>
                <a:rPr lang="en-US" sz="2400" b="1" dirty="0"/>
                <a:t>Molecular Dynamics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64149" y="3349688"/>
              <a:ext cx="2710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algn="ctr">
                <a:buFont typeface="Wingdings" charset="2"/>
                <a:buChar char="q"/>
              </a:pPr>
              <a:r>
                <a:rPr lang="en-US" sz="2400" b="1" dirty="0"/>
                <a:t>Virtual Screening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67330" y="3892933"/>
              <a:ext cx="10368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F5597"/>
                  </a:solidFill>
                </a:rPr>
                <a:t>Docking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760180" y="3892933"/>
              <a:ext cx="28648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F5597"/>
                  </a:solidFill>
                </a:rPr>
                <a:t>Pharmacophoric Filtering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64149" y="4456363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q"/>
              </a:pPr>
              <a:r>
                <a:rPr lang="en-US" sz="2400" b="1" dirty="0"/>
                <a:t>SAR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7004" y="4988819"/>
              <a:ext cx="19875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2F5597"/>
                  </a:solidFill>
                </a:rPr>
                <a:t>Scaffold Hopping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387772" y="4999608"/>
              <a:ext cx="2088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2F5597"/>
                  </a:solidFill>
                </a:rPr>
                <a:t>SAR-by-Catalogue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78463" y="5459721"/>
              <a:ext cx="36986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charset="2"/>
                <a:buChar char="q"/>
              </a:pPr>
              <a:r>
                <a:rPr lang="en-US" sz="2400" b="1" dirty="0"/>
                <a:t>Hit-to-Lead Optimization</a:t>
              </a:r>
            </a:p>
          </p:txBody>
        </p:sp>
        <p:grpSp>
          <p:nvGrpSpPr>
            <p:cNvPr id="13" name="Groupe 131"/>
            <p:cNvGrpSpPr/>
            <p:nvPr/>
          </p:nvGrpSpPr>
          <p:grpSpPr>
            <a:xfrm>
              <a:off x="3546042" y="2519862"/>
              <a:ext cx="1800000" cy="144000"/>
              <a:chOff x="2484438" y="3716338"/>
              <a:chExt cx="5359400" cy="176049"/>
            </a:xfrm>
          </p:grpSpPr>
          <p:sp>
            <p:nvSpPr>
              <p:cNvPr id="14" name="AutoShape 24"/>
              <p:cNvSpPr>
                <a:spLocks noChangeArrowheads="1"/>
              </p:cNvSpPr>
              <p:nvPr/>
            </p:nvSpPr>
            <p:spPr bwMode="auto">
              <a:xfrm>
                <a:off x="2484438" y="3746111"/>
                <a:ext cx="5359400" cy="116503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15" name="AutoShape 26"/>
              <p:cNvSpPr>
                <a:spLocks noChangeArrowheads="1"/>
              </p:cNvSpPr>
              <p:nvPr/>
            </p:nvSpPr>
            <p:spPr bwMode="auto">
              <a:xfrm>
                <a:off x="2986633" y="3716338"/>
                <a:ext cx="51128" cy="1760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16" name="AutoShape 27"/>
              <p:cNvSpPr>
                <a:spLocks noChangeArrowheads="1"/>
              </p:cNvSpPr>
              <p:nvPr/>
            </p:nvSpPr>
            <p:spPr bwMode="auto">
              <a:xfrm>
                <a:off x="4062603" y="3716338"/>
                <a:ext cx="51128" cy="1760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17" name="AutoShape 28"/>
              <p:cNvSpPr>
                <a:spLocks noChangeArrowheads="1"/>
              </p:cNvSpPr>
              <p:nvPr/>
            </p:nvSpPr>
            <p:spPr bwMode="auto">
              <a:xfrm>
                <a:off x="5138574" y="3716338"/>
                <a:ext cx="51128" cy="1760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18" name="AutoShape 29"/>
              <p:cNvSpPr>
                <a:spLocks noChangeArrowheads="1"/>
              </p:cNvSpPr>
              <p:nvPr/>
            </p:nvSpPr>
            <p:spPr bwMode="auto">
              <a:xfrm>
                <a:off x="6214544" y="3716338"/>
                <a:ext cx="51128" cy="1760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 dirty="0"/>
              </a:p>
            </p:txBody>
          </p:sp>
          <p:sp>
            <p:nvSpPr>
              <p:cNvPr id="19" name="AutoShape 30"/>
              <p:cNvSpPr>
                <a:spLocks noChangeArrowheads="1"/>
              </p:cNvSpPr>
              <p:nvPr/>
            </p:nvSpPr>
            <p:spPr bwMode="auto">
              <a:xfrm>
                <a:off x="7290515" y="3716338"/>
                <a:ext cx="51128" cy="1760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 dirty="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305182" y="1788052"/>
              <a:ext cx="2212597" cy="1992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1" name="Picture 12" descr="compo-slow2"/>
            <p:cNvPicPr>
              <a:picLocks noChangeAspect="1" noChangeArrowheads="1" noCrop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107" y="2662738"/>
              <a:ext cx="1800000" cy="1079434"/>
            </a:xfrm>
            <a:prstGeom prst="rect">
              <a:avLst/>
            </a:prstGeom>
            <a:noFill/>
          </p:spPr>
        </p:pic>
        <p:pic>
          <p:nvPicPr>
            <p:cNvPr id="22" name="Picture 20" descr="molecu4"/>
            <p:cNvPicPr preferRelativeResize="0"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068" y="2135043"/>
              <a:ext cx="387633" cy="432000"/>
            </a:xfrm>
            <a:prstGeom prst="roundRect">
              <a:avLst>
                <a:gd name="adj" fmla="val 8594"/>
              </a:avLst>
            </a:prstGeom>
            <a:noFill/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3" name="Picture 21" descr="peptide-plane-motion"/>
            <p:cNvPicPr preferRelativeResize="0"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785" y="2135043"/>
              <a:ext cx="520457" cy="432000"/>
            </a:xfrm>
            <a:prstGeom prst="roundRect">
              <a:avLst>
                <a:gd name="adj" fmla="val 8594"/>
              </a:avLst>
            </a:prstGeom>
            <a:noFill/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4" name="Picture 41" descr="strsec"/>
            <p:cNvPicPr preferRelativeResize="0">
              <a:picLocks noChangeAspect="1" noChangeArrowheads="1" noCrop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326" y="2110786"/>
              <a:ext cx="506704" cy="480514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</p:pic>
        <p:pic>
          <p:nvPicPr>
            <p:cNvPr id="25" name="Picture 40" descr="domain"/>
            <p:cNvPicPr preferRelativeResize="0">
              <a:picLocks noChangeAspect="1" noChangeArrowheads="1" noCrop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115" y="2112087"/>
              <a:ext cx="688664" cy="477912"/>
            </a:xfrm>
            <a:prstGeom prst="rect">
              <a:avLst/>
            </a:prstGeom>
            <a:noFill/>
            <a:effectLst>
              <a:reflection blurRad="6350" stA="50000" endA="300" endPos="90000" dir="5400000" sy="-100000" algn="bl" rotWithShape="0"/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3393068" y="2110786"/>
              <a:ext cx="2124711" cy="167554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107" y="4594524"/>
              <a:ext cx="1365496" cy="1188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2592" y="1112051"/>
              <a:ext cx="2802924" cy="1106302"/>
            </a:xfrm>
            <a:prstGeom prst="rect">
              <a:avLst/>
            </a:prstGeom>
          </p:spPr>
        </p:pic>
        <p:grpSp>
          <p:nvGrpSpPr>
            <p:cNvPr id="27" name="Grouper 26"/>
            <p:cNvGrpSpPr/>
            <p:nvPr/>
          </p:nvGrpSpPr>
          <p:grpSpPr>
            <a:xfrm>
              <a:off x="1141892" y="5935897"/>
              <a:ext cx="2307818" cy="852653"/>
              <a:chOff x="4912984" y="4982570"/>
              <a:chExt cx="3071514" cy="1328734"/>
            </a:xfrm>
          </p:grpSpPr>
          <p:pic>
            <p:nvPicPr>
              <p:cNvPr id="32" name="Picture 2" descr="http://ars.els-cdn.com/content/image/1-s2.0-S0960894X1100850X-fx1.jpg"/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192" b="21797"/>
              <a:stretch/>
            </p:blipFill>
            <p:spPr bwMode="auto">
              <a:xfrm>
                <a:off x="4912984" y="4982570"/>
                <a:ext cx="924721" cy="1042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ZoneTexte 32"/>
              <p:cNvSpPr txBox="1"/>
              <p:nvPr/>
            </p:nvSpPr>
            <p:spPr>
              <a:xfrm>
                <a:off x="5044591" y="5941972"/>
                <a:ext cx="467007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>
                    <a:latin typeface="Calibri"/>
                    <a:ea typeface="Verdana" panose="020B0604030504040204" pitchFamily="34" charset="0"/>
                    <a:cs typeface="Calibri"/>
                  </a:rPr>
                  <a:t>Hit</a:t>
                </a:r>
              </a:p>
            </p:txBody>
          </p:sp>
          <p:sp>
            <p:nvSpPr>
              <p:cNvPr id="35" name="Flèche droite 48"/>
              <p:cNvSpPr/>
              <p:nvPr/>
            </p:nvSpPr>
            <p:spPr>
              <a:xfrm>
                <a:off x="5989500" y="5296768"/>
                <a:ext cx="429279" cy="413738"/>
              </a:xfrm>
              <a:prstGeom prst="rightArrow">
                <a:avLst/>
              </a:prstGeom>
              <a:solidFill>
                <a:srgbClr val="DEEBF7"/>
              </a:solid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 rtlCol="0" anchor="ctr">
                <a:spAutoFit/>
              </a:bodyPr>
              <a:lstStyle/>
              <a:p>
                <a:pPr algn="ctr"/>
                <a:endParaRPr lang="fr-FR" sz="2400" b="1" i="1" dirty="0">
                  <a:solidFill>
                    <a:schemeClr val="accent1">
                      <a:lumMod val="50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Calibri" pitchFamily="34" charset="0"/>
                </a:endParaRPr>
              </a:p>
            </p:txBody>
          </p:sp>
          <p:pic>
            <p:nvPicPr>
              <p:cNvPr id="37" name="Picture 2" descr="http://ars.els-cdn.com/content/image/1-s2.0-S0960894X1100850X-fx1.jpg"/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893" b="21797"/>
              <a:stretch/>
            </p:blipFill>
            <p:spPr bwMode="auto">
              <a:xfrm>
                <a:off x="6570575" y="4982570"/>
                <a:ext cx="1413923" cy="1042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ZoneTexte 38"/>
              <p:cNvSpPr txBox="1"/>
              <p:nvPr/>
            </p:nvSpPr>
            <p:spPr>
              <a:xfrm>
                <a:off x="6914535" y="5941972"/>
                <a:ext cx="6363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>
                    <a:latin typeface="Calibri"/>
                    <a:ea typeface="Verdana" panose="020B0604030504040204" pitchFamily="34" charset="0"/>
                    <a:cs typeface="Calibri"/>
                  </a:rPr>
                  <a:t>Lead</a:t>
                </a: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76199" y="720839"/>
              <a:ext cx="5965371" cy="62133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7" name="Rectangle 66"/>
          <p:cNvSpPr/>
          <p:nvPr/>
        </p:nvSpPr>
        <p:spPr>
          <a:xfrm>
            <a:off x="6136840" y="568435"/>
            <a:ext cx="5965371" cy="6213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14998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252357" y="-250043"/>
            <a:ext cx="11810035" cy="791804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and Hardware @Int3D</a:t>
            </a:r>
          </a:p>
        </p:txBody>
      </p:sp>
      <p:sp>
        <p:nvSpPr>
          <p:cNvPr id="9" name="Bulle rectangulaire à coins arrondis 8"/>
          <p:cNvSpPr/>
          <p:nvPr/>
        </p:nvSpPr>
        <p:spPr>
          <a:xfrm>
            <a:off x="8961148" y="3888616"/>
            <a:ext cx="2540382" cy="533117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CINES</a:t>
            </a:r>
          </a:p>
          <a:p>
            <a:pPr algn="ctr"/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National Center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129608" y="655393"/>
            <a:ext cx="7595257" cy="5589888"/>
            <a:chOff x="129608" y="655393"/>
            <a:chExt cx="7595257" cy="5589888"/>
          </a:xfrm>
        </p:grpSpPr>
        <p:sp>
          <p:nvSpPr>
            <p:cNvPr id="4" name="Rectangle 3"/>
            <p:cNvSpPr/>
            <p:nvPr/>
          </p:nvSpPr>
          <p:spPr>
            <a:xfrm>
              <a:off x="129608" y="655393"/>
              <a:ext cx="7595257" cy="55898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" name="Grouper 22"/>
            <p:cNvGrpSpPr/>
            <p:nvPr/>
          </p:nvGrpSpPr>
          <p:grpSpPr>
            <a:xfrm>
              <a:off x="321077" y="1731358"/>
              <a:ext cx="7331100" cy="466082"/>
              <a:chOff x="321077" y="947358"/>
              <a:chExt cx="7331100" cy="466082"/>
            </a:xfrm>
          </p:grpSpPr>
          <p:pic>
            <p:nvPicPr>
              <p:cNvPr id="6" name="Image 5" descr="Modeller_logo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077" y="947358"/>
                <a:ext cx="1934948" cy="466082"/>
              </a:xfrm>
              <a:prstGeom prst="rect">
                <a:avLst/>
              </a:prstGeom>
            </p:spPr>
          </p:pic>
          <p:pic>
            <p:nvPicPr>
              <p:cNvPr id="13" name="Image 12" descr="Amber_logo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4746" y="1000399"/>
                <a:ext cx="2248000" cy="360000"/>
              </a:xfrm>
              <a:prstGeom prst="rect">
                <a:avLst/>
              </a:prstGeom>
            </p:spPr>
          </p:pic>
          <p:pic>
            <p:nvPicPr>
              <p:cNvPr id="14" name="Image 13" descr="namd_logo_left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467" y="983012"/>
                <a:ext cx="2590710" cy="394775"/>
              </a:xfrm>
              <a:prstGeom prst="rect">
                <a:avLst/>
              </a:prstGeom>
            </p:spPr>
          </p:pic>
        </p:grpSp>
        <p:grpSp>
          <p:nvGrpSpPr>
            <p:cNvPr id="21" name="Grouper 20"/>
            <p:cNvGrpSpPr/>
            <p:nvPr/>
          </p:nvGrpSpPr>
          <p:grpSpPr>
            <a:xfrm>
              <a:off x="321077" y="2945913"/>
              <a:ext cx="6656745" cy="1080000"/>
              <a:chOff x="321077" y="2846232"/>
              <a:chExt cx="6656745" cy="1080000"/>
            </a:xfrm>
          </p:grpSpPr>
          <p:pic>
            <p:nvPicPr>
              <p:cNvPr id="15" name="Image 14" descr="vmd_logo_left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077" y="3117433"/>
                <a:ext cx="3091188" cy="537598"/>
              </a:xfrm>
              <a:prstGeom prst="rect">
                <a:avLst/>
              </a:prstGeom>
            </p:spPr>
          </p:pic>
          <p:pic>
            <p:nvPicPr>
              <p:cNvPr id="16" name="Image 15" descr="logo_chemaxon.jp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3043" y="2846232"/>
                <a:ext cx="1242000" cy="1080000"/>
              </a:xfrm>
              <a:prstGeom prst="rect">
                <a:avLst/>
              </a:prstGeom>
            </p:spPr>
          </p:pic>
          <p:pic>
            <p:nvPicPr>
              <p:cNvPr id="17" name="Image 16" descr="logo_rdkit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5822" y="2846232"/>
                <a:ext cx="1242000" cy="1080000"/>
              </a:xfrm>
              <a:prstGeom prst="rect">
                <a:avLst/>
              </a:prstGeom>
            </p:spPr>
          </p:pic>
        </p:grpSp>
        <p:grpSp>
          <p:nvGrpSpPr>
            <p:cNvPr id="22" name="Grouper 21"/>
            <p:cNvGrpSpPr/>
            <p:nvPr/>
          </p:nvGrpSpPr>
          <p:grpSpPr>
            <a:xfrm>
              <a:off x="321077" y="4774386"/>
              <a:ext cx="6704062" cy="1080000"/>
              <a:chOff x="321077" y="4774386"/>
              <a:chExt cx="6704062" cy="1080000"/>
            </a:xfrm>
          </p:grpSpPr>
          <p:pic>
            <p:nvPicPr>
              <p:cNvPr id="18" name="Image 17" descr="MOE_logo_new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077" y="4954386"/>
                <a:ext cx="1913287" cy="720000"/>
              </a:xfrm>
              <a:prstGeom prst="rect">
                <a:avLst/>
              </a:prstGeom>
            </p:spPr>
          </p:pic>
          <p:pic>
            <p:nvPicPr>
              <p:cNvPr id="19" name="Image 18" descr="SeeSAR_Logo2D_89_148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2783" y="4954386"/>
                <a:ext cx="1197303" cy="720000"/>
              </a:xfrm>
              <a:prstGeom prst="rect">
                <a:avLst/>
              </a:prstGeom>
            </p:spPr>
          </p:pic>
          <p:pic>
            <p:nvPicPr>
              <p:cNvPr id="20" name="Image 19" descr="LigandScout.jpe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8505" y="4774386"/>
                <a:ext cx="1336634" cy="1080000"/>
              </a:xfrm>
              <a:prstGeom prst="rect">
                <a:avLst/>
              </a:prstGeom>
            </p:spPr>
          </p:pic>
        </p:grpSp>
        <p:sp>
          <p:nvSpPr>
            <p:cNvPr id="24" name="Rectangle à coins arrondis 23"/>
            <p:cNvSpPr/>
            <p:nvPr/>
          </p:nvSpPr>
          <p:spPr>
            <a:xfrm>
              <a:off x="255584" y="715919"/>
              <a:ext cx="7352584" cy="577674"/>
            </a:xfrm>
            <a:prstGeom prst="roundRect">
              <a:avLst>
                <a:gd name="adj" fmla="val 742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2400" b="1">
                  <a:solidFill>
                    <a:schemeClr val="accent1">
                      <a:lumMod val="50000"/>
                    </a:schemeClr>
                  </a:solidFill>
                </a:rPr>
                <a:t>Dedicated Software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7886290" y="650716"/>
            <a:ext cx="4176102" cy="5589888"/>
            <a:chOff x="7886290" y="650716"/>
            <a:chExt cx="4176102" cy="5589888"/>
          </a:xfrm>
        </p:grpSpPr>
        <p:sp>
          <p:nvSpPr>
            <p:cNvPr id="5" name="Rectangle 4"/>
            <p:cNvSpPr/>
            <p:nvPr/>
          </p:nvSpPr>
          <p:spPr>
            <a:xfrm>
              <a:off x="7886290" y="650716"/>
              <a:ext cx="4176102" cy="55898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Image 7" descr="cines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8242" y="3823055"/>
              <a:ext cx="3548303" cy="2365535"/>
            </a:xfrm>
            <a:prstGeom prst="rect">
              <a:avLst/>
            </a:prstGeom>
          </p:spPr>
        </p:pic>
        <p:sp>
          <p:nvSpPr>
            <p:cNvPr id="12" name="Rectangle à coins arrondis 11"/>
            <p:cNvSpPr/>
            <p:nvPr/>
          </p:nvSpPr>
          <p:spPr>
            <a:xfrm>
              <a:off x="8184181" y="1991348"/>
              <a:ext cx="1951975" cy="1692472"/>
            </a:xfrm>
            <a:prstGeom prst="roundRect">
              <a:avLst>
                <a:gd name="adj" fmla="val 742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</a:rPr>
                <a:t>504 CPUs</a:t>
              </a:r>
            </a:p>
            <a:p>
              <a:pPr algn="ctr"/>
              <a:endParaRPr lang="en-US" sz="20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en-US" sz="2000" b="1" dirty="0">
                  <a:solidFill>
                    <a:schemeClr val="accent1">
                      <a:lumMod val="50000"/>
                    </a:schemeClr>
                  </a:solidFill>
                </a:rPr>
                <a:t>NAS 2x145 To</a:t>
              </a:r>
            </a:p>
            <a:p>
              <a:pPr algn="ctr"/>
              <a:endParaRPr lang="en-US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5" name="Rectangle à coins arrondis 24"/>
            <p:cNvSpPr/>
            <p:nvPr/>
          </p:nvSpPr>
          <p:spPr>
            <a:xfrm>
              <a:off x="7994341" y="715919"/>
              <a:ext cx="3960000" cy="577674"/>
            </a:xfrm>
            <a:prstGeom prst="roundRect">
              <a:avLst>
                <a:gd name="adj" fmla="val 7423"/>
              </a:avLst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</a:rPr>
                <a:t>Computing Resources</a:t>
              </a:r>
            </a:p>
          </p:txBody>
        </p:sp>
        <p:sp>
          <p:nvSpPr>
            <p:cNvPr id="10" name="Bulle rectangulaire à coins arrondis 9"/>
            <p:cNvSpPr/>
            <p:nvPr/>
          </p:nvSpPr>
          <p:spPr>
            <a:xfrm>
              <a:off x="8184181" y="1375912"/>
              <a:ext cx="1956541" cy="533117"/>
            </a:xfrm>
            <a:prstGeom prst="wedgeRoundRectCallout">
              <a:avLst>
                <a:gd name="adj1" fmla="val 71729"/>
                <a:gd name="adj2" fmla="val 3897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In house</a:t>
              </a:r>
            </a:p>
            <a:p>
              <a:pPr algn="ctr"/>
              <a:r>
                <a:rPr lang="en-US" b="1" dirty="0">
                  <a:solidFill>
                    <a:schemeClr val="accent2">
                      <a:lumMod val="50000"/>
                    </a:schemeClr>
                  </a:solidFill>
                </a:rPr>
                <a:t>Cluster</a:t>
              </a: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51050" y="3323019"/>
            <a:ext cx="818237" cy="3230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ZoneTexte 1"/>
          <p:cNvSpPr txBox="1"/>
          <p:nvPr/>
        </p:nvSpPr>
        <p:spPr>
          <a:xfrm>
            <a:off x="8598942" y="6135076"/>
            <a:ext cx="296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National </a:t>
            </a:r>
            <a:r>
              <a:rPr lang="fr-FR" dirty="0" err="1"/>
              <a:t>Supercalculator</a:t>
            </a:r>
            <a:r>
              <a:rPr lang="fr-FR" dirty="0"/>
              <a:t>/HPC</a:t>
            </a:r>
            <a:endParaRPr lang="en-US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8E0835C-752F-4A88-9502-914317A076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721" y="1338239"/>
            <a:ext cx="1359210" cy="24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10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1"/>
          <p:cNvSpPr txBox="1">
            <a:spLocks/>
          </p:cNvSpPr>
          <p:nvPr/>
        </p:nvSpPr>
        <p:spPr>
          <a:xfrm>
            <a:off x="2253108" y="83551"/>
            <a:ext cx="8064896" cy="568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INT3D – IPC Drug Discovery</a:t>
            </a: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1753152874"/>
              </p:ext>
            </p:extLst>
          </p:nvPr>
        </p:nvGraphicFramePr>
        <p:xfrm>
          <a:off x="93408" y="562356"/>
          <a:ext cx="1164869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" name="Imag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61" y="2258861"/>
            <a:ext cx="1324948" cy="122413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87"/>
          <a:stretch/>
        </p:blipFill>
        <p:spPr bwMode="auto">
          <a:xfrm>
            <a:off x="4672665" y="2841444"/>
            <a:ext cx="1908441" cy="85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694" y="3562589"/>
            <a:ext cx="1131933" cy="63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3"/>
          <a:stretch/>
        </p:blipFill>
        <p:spPr bwMode="auto">
          <a:xfrm>
            <a:off x="4693251" y="3687303"/>
            <a:ext cx="1592305" cy="84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700874" y="730762"/>
            <a:ext cx="9881204" cy="818944"/>
            <a:chOff x="700874" y="1052737"/>
            <a:chExt cx="9881204" cy="81894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0874" y="1196753"/>
              <a:ext cx="1234013" cy="579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2159564" y="1052737"/>
              <a:ext cx="4942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u="sng" dirty="0" err="1">
                  <a:solidFill>
                    <a:schemeClr val="tx2"/>
                  </a:solidFill>
                </a:rPr>
                <a:t>Libraries</a:t>
              </a:r>
              <a:r>
                <a:rPr lang="fr-FR" sz="1600" u="sng" dirty="0">
                  <a:solidFill>
                    <a:schemeClr val="tx2"/>
                  </a:solidFill>
                </a:rPr>
                <a:t> :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fr-FR" sz="1600" dirty="0">
                  <a:solidFill>
                    <a:schemeClr val="tx2"/>
                  </a:solidFill>
                </a:rPr>
                <a:t>Fr-</a:t>
              </a:r>
              <a:r>
                <a:rPr lang="fr-FR" sz="1600" dirty="0" err="1">
                  <a:solidFill>
                    <a:schemeClr val="tx2"/>
                  </a:solidFill>
                </a:rPr>
                <a:t>PPIChem</a:t>
              </a:r>
              <a:r>
                <a:rPr lang="fr-FR" sz="1600" dirty="0">
                  <a:solidFill>
                    <a:schemeClr val="tx2"/>
                  </a:solidFill>
                </a:rPr>
                <a:t> : 10314 compounds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5741341" y="1286906"/>
              <a:ext cx="4840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err="1">
                  <a:solidFill>
                    <a:schemeClr val="tx2"/>
                  </a:solidFill>
                </a:rPr>
                <a:t>Libraries</a:t>
              </a:r>
              <a:r>
                <a:rPr lang="fr-FR" sz="1600" dirty="0">
                  <a:solidFill>
                    <a:schemeClr val="tx2"/>
                  </a:solidFill>
                </a:rPr>
                <a:t> management </a:t>
              </a:r>
              <a:r>
                <a:rPr lang="fr-FR" sz="1600" dirty="0" err="1">
                  <a:solidFill>
                    <a:schemeClr val="tx2"/>
                  </a:solidFill>
                </a:rPr>
                <a:t>with</a:t>
              </a:r>
              <a:r>
                <a:rPr lang="fr-FR" sz="1600" dirty="0">
                  <a:solidFill>
                    <a:schemeClr val="tx2"/>
                  </a:solidFill>
                </a:rPr>
                <a:t> a </a:t>
              </a:r>
              <a:r>
                <a:rPr lang="fr-FR" sz="1600" dirty="0" err="1">
                  <a:solidFill>
                    <a:schemeClr val="tx2"/>
                  </a:solidFill>
                </a:rPr>
                <a:t>Chemaxon</a:t>
              </a:r>
              <a:r>
                <a:rPr lang="fr-FR" sz="1600" dirty="0">
                  <a:solidFill>
                    <a:schemeClr val="tx2"/>
                  </a:solidFill>
                </a:rPr>
                <a:t> </a:t>
              </a:r>
              <a:r>
                <a:rPr lang="fr-FR" sz="1600" dirty="0" err="1">
                  <a:solidFill>
                    <a:schemeClr val="tx2"/>
                  </a:solidFill>
                </a:rPr>
                <a:t>database</a:t>
              </a:r>
              <a:endParaRPr lang="fr-FR" sz="1600" dirty="0">
                <a:solidFill>
                  <a:schemeClr val="tx2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err="1">
                  <a:solidFill>
                    <a:schemeClr val="tx2"/>
                  </a:solidFill>
                </a:rPr>
                <a:t>Automated</a:t>
              </a:r>
              <a:r>
                <a:rPr lang="fr-FR" sz="1600" dirty="0">
                  <a:solidFill>
                    <a:schemeClr val="tx2"/>
                  </a:solidFill>
                </a:rPr>
                <a:t> </a:t>
              </a:r>
              <a:r>
                <a:rPr lang="fr-FR" sz="1600" dirty="0" err="1">
                  <a:solidFill>
                    <a:schemeClr val="tx2"/>
                  </a:solidFill>
                </a:rPr>
                <a:t>analysis</a:t>
              </a:r>
              <a:r>
                <a:rPr lang="fr-FR" sz="1600" dirty="0">
                  <a:solidFill>
                    <a:schemeClr val="tx2"/>
                  </a:solidFill>
                </a:rPr>
                <a:t> </a:t>
              </a:r>
              <a:r>
                <a:rPr lang="fr-FR" sz="1600" dirty="0" err="1">
                  <a:solidFill>
                    <a:schemeClr val="tx2"/>
                  </a:solidFill>
                </a:rPr>
                <a:t>with</a:t>
              </a:r>
              <a:r>
                <a:rPr lang="fr-FR" sz="1600" dirty="0">
                  <a:solidFill>
                    <a:schemeClr val="tx2"/>
                  </a:solidFill>
                </a:rPr>
                <a:t> an « in house » LIMS</a:t>
              </a:r>
            </a:p>
          </p:txBody>
        </p:sp>
      </p:grpSp>
      <p:pic>
        <p:nvPicPr>
          <p:cNvPr id="18" name="Picture 4" descr="C:\Users\derviauxc\Pictures\logo-labcyt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307" y="5794271"/>
            <a:ext cx="1521521" cy="62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1426641" y="5152260"/>
            <a:ext cx="3801921" cy="1543068"/>
            <a:chOff x="411436" y="5152260"/>
            <a:chExt cx="3801921" cy="1543068"/>
          </a:xfrm>
        </p:grpSpPr>
        <p:grpSp>
          <p:nvGrpSpPr>
            <p:cNvPr id="11" name="Groupe 10"/>
            <p:cNvGrpSpPr/>
            <p:nvPr/>
          </p:nvGrpSpPr>
          <p:grpSpPr>
            <a:xfrm>
              <a:off x="411436" y="5152260"/>
              <a:ext cx="1015205" cy="1435216"/>
              <a:chOff x="411436" y="5152260"/>
              <a:chExt cx="1015205" cy="1435216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F8CE5BB0-9E98-494C-823F-A573E6AAF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436" y="5715817"/>
                <a:ext cx="928817" cy="871659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450681" y="5152260"/>
                <a:ext cx="975960" cy="51836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888" tIns="45944" rIns="91888" bIns="45944" rtlCol="0" anchor="ctr"/>
              <a:lstStyle/>
              <a:p>
                <a:pPr algn="ctr"/>
                <a:r>
                  <a:rPr lang="fr-FR" sz="1200" b="1" dirty="0" err="1">
                    <a:solidFill>
                      <a:srgbClr val="367094"/>
                    </a:solidFill>
                  </a:rPr>
                  <a:t>Biorad</a:t>
                </a:r>
                <a:r>
                  <a:rPr lang="fr-FR" sz="1200" b="1" dirty="0">
                    <a:solidFill>
                      <a:srgbClr val="367094"/>
                    </a:solidFill>
                  </a:rPr>
                  <a:t> CFX384</a:t>
                </a:r>
              </a:p>
            </p:txBody>
          </p:sp>
        </p:grpSp>
        <p:grpSp>
          <p:nvGrpSpPr>
            <p:cNvPr id="10" name="Groupe 9"/>
            <p:cNvGrpSpPr/>
            <p:nvPr/>
          </p:nvGrpSpPr>
          <p:grpSpPr>
            <a:xfrm>
              <a:off x="1426641" y="5152260"/>
              <a:ext cx="1659781" cy="1472131"/>
              <a:chOff x="3311106" y="5152260"/>
              <a:chExt cx="1659781" cy="1472131"/>
            </a:xfrm>
          </p:grpSpPr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1106" y="5584106"/>
                <a:ext cx="1659781" cy="1040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3653016" y="5152260"/>
                <a:ext cx="975960" cy="51836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888" tIns="45944" rIns="91888" bIns="45944" rtlCol="0" anchor="ctr"/>
              <a:lstStyle/>
              <a:p>
                <a:pPr algn="ctr"/>
                <a:r>
                  <a:rPr lang="fr-FR" sz="1200" b="1" dirty="0">
                    <a:solidFill>
                      <a:srgbClr val="367094"/>
                    </a:solidFill>
                  </a:rPr>
                  <a:t>ITC200</a:t>
                </a:r>
              </a:p>
            </p:txBody>
          </p:sp>
        </p:grpSp>
        <p:grpSp>
          <p:nvGrpSpPr>
            <p:cNvPr id="8" name="Groupe 7"/>
            <p:cNvGrpSpPr/>
            <p:nvPr/>
          </p:nvGrpSpPr>
          <p:grpSpPr>
            <a:xfrm>
              <a:off x="3164924" y="5152260"/>
              <a:ext cx="1048433" cy="1543068"/>
              <a:chOff x="6177743" y="5081323"/>
              <a:chExt cx="1048433" cy="1543068"/>
            </a:xfrm>
          </p:grpSpPr>
          <p:pic>
            <p:nvPicPr>
              <p:cNvPr id="1026" name="Picture 2" descr="https://www.selectscience.net/images/articles/57_PHERAstarPlus_250pixel_Scha.jpg.ashx?width=25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7743" y="5680801"/>
                <a:ext cx="1048433" cy="943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6177743" y="5081323"/>
                <a:ext cx="975960" cy="51836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888" tIns="45944" rIns="91888" bIns="45944" rtlCol="0" anchor="ctr"/>
              <a:lstStyle/>
              <a:p>
                <a:pPr algn="ctr"/>
                <a:r>
                  <a:rPr lang="fr-FR" sz="1200" b="1" dirty="0" err="1">
                    <a:solidFill>
                      <a:srgbClr val="367094"/>
                    </a:solidFill>
                  </a:rPr>
                  <a:t>Pherastar</a:t>
                </a:r>
                <a:r>
                  <a:rPr lang="fr-FR" sz="1200" b="1" dirty="0">
                    <a:solidFill>
                      <a:srgbClr val="367094"/>
                    </a:solidFill>
                  </a:rPr>
                  <a:t> BMG </a:t>
                </a:r>
                <a:r>
                  <a:rPr lang="fr-FR" sz="1200" b="1" dirty="0" err="1">
                    <a:solidFill>
                      <a:srgbClr val="367094"/>
                    </a:solidFill>
                  </a:rPr>
                  <a:t>Labtech</a:t>
                </a:r>
                <a:endParaRPr lang="fr-FR" sz="1200" b="1" dirty="0">
                  <a:solidFill>
                    <a:srgbClr val="367094"/>
                  </a:solidFill>
                </a:endParaRP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5741341" y="5316615"/>
            <a:ext cx="975960" cy="5183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888" tIns="45944" rIns="91888" bIns="45944" rtlCol="0" anchor="ctr"/>
          <a:lstStyle/>
          <a:p>
            <a:pPr algn="ctr"/>
            <a:r>
              <a:rPr lang="fr-FR" sz="1200" b="1" dirty="0" err="1">
                <a:solidFill>
                  <a:srgbClr val="367094"/>
                </a:solidFill>
              </a:rPr>
              <a:t>Labcyte</a:t>
            </a:r>
            <a:endParaRPr lang="fr-FR" sz="1200" b="1" dirty="0">
              <a:solidFill>
                <a:srgbClr val="367094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C19E48-C6EB-471A-A4E8-6E796D1A00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10" y="4307198"/>
            <a:ext cx="4533690" cy="25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57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222791" y="1364272"/>
            <a:ext cx="9448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MaSC</a:t>
            </a:r>
            <a:endParaRPr lang="fr-F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</a:t>
            </a:r>
            <a:r>
              <a:rPr lang="fr-FR" sz="2800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Plateform</a:t>
            </a:r>
            <a:r>
              <a:rPr lang="fr-FR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Marseille-</a:t>
            </a:r>
            <a:r>
              <a:rPr lang="fr-FR" sz="2800" b="1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Luminy</a:t>
            </a:r>
            <a:r>
              <a:rPr lang="fr-FR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(PCML)</a:t>
            </a:r>
          </a:p>
          <a:p>
            <a:pPr algn="ctr"/>
            <a:endParaRPr lang="fr-FR" sz="2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manager : Jean-Claude GUILLEMOT</a:t>
            </a:r>
          </a:p>
          <a:p>
            <a:pPr algn="ctr"/>
            <a:r>
              <a:rPr lang="fr-FR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fr-FR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manager : Cécilia EYDOUX</a:t>
            </a:r>
          </a:p>
          <a:p>
            <a:pPr algn="ctr"/>
            <a:endParaRPr lang="fr-FR" sz="2800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Laboratoire Architecture et Fonction des Macromolécules Biologiques (AFMB) – UMR7257 – Aix-Marseille université - CNRS - Marseille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144" y="5563159"/>
            <a:ext cx="868253" cy="865012"/>
          </a:xfrm>
          <a:prstGeom prst="rect">
            <a:avLst/>
          </a:prstGeom>
        </p:spPr>
      </p:pic>
      <p:pic>
        <p:nvPicPr>
          <p:cNvPr id="6" name="Image 5" descr="Lofo_Aix-Marseille_Université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63" y="5768121"/>
            <a:ext cx="2135879" cy="751336"/>
          </a:xfrm>
          <a:prstGeom prst="rect">
            <a:avLst/>
          </a:prstGeom>
        </p:spPr>
      </p:pic>
      <p:pic>
        <p:nvPicPr>
          <p:cNvPr id="7" name="Image 6" descr="logo_afmb_cou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t="36018" r="11506" b="41144"/>
          <a:stretch/>
        </p:blipFill>
        <p:spPr>
          <a:xfrm>
            <a:off x="719495" y="5834092"/>
            <a:ext cx="2461648" cy="6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1358" y="60316"/>
            <a:ext cx="7847710" cy="878579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Platform Marseille-</a:t>
            </a:r>
            <a:r>
              <a:rPr lang="fr-FR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Luminy</a:t>
            </a:r>
            <a: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(PCML)</a:t>
            </a:r>
            <a:br>
              <a:rPr lang="fr-FR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 and know-how</a:t>
            </a:r>
            <a:endParaRPr lang="fr-FR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8008249" y="2134153"/>
            <a:ext cx="5016301" cy="3012604"/>
            <a:chOff x="8070979" y="2685854"/>
            <a:chExt cx="5016301" cy="3012604"/>
          </a:xfrm>
        </p:grpSpPr>
        <p:sp>
          <p:nvSpPr>
            <p:cNvPr id="65" name="Ellipse 64"/>
            <p:cNvSpPr/>
            <p:nvPr/>
          </p:nvSpPr>
          <p:spPr>
            <a:xfrm>
              <a:off x="8904330" y="3352801"/>
              <a:ext cx="3332183" cy="234565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94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chemeClr val="tx1"/>
                </a:solidFill>
              </a:endParaRPr>
            </a:p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grpSp>
          <p:nvGrpSpPr>
            <p:cNvPr id="67" name="Groupe 66"/>
            <p:cNvGrpSpPr/>
            <p:nvPr/>
          </p:nvGrpSpPr>
          <p:grpSpPr>
            <a:xfrm>
              <a:off x="8070979" y="2685854"/>
              <a:ext cx="5016301" cy="3008883"/>
              <a:chOff x="6780953" y="2293763"/>
              <a:chExt cx="5016301" cy="2997895"/>
            </a:xfrm>
          </p:grpSpPr>
          <p:grpSp>
            <p:nvGrpSpPr>
              <p:cNvPr id="69" name="Groupe 68"/>
              <p:cNvGrpSpPr/>
              <p:nvPr/>
            </p:nvGrpSpPr>
            <p:grpSpPr>
              <a:xfrm>
                <a:off x="6780953" y="2293763"/>
                <a:ext cx="5016301" cy="1921942"/>
                <a:chOff x="6780953" y="2293763"/>
                <a:chExt cx="5016301" cy="1921942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6780953" y="3107709"/>
                  <a:ext cx="5016301" cy="11079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b="1" u="sng" dirty="0">
                      <a:solidFill>
                        <a:schemeClr val="tx1"/>
                      </a:solidFill>
                    </a:rPr>
                    <a:t>Enzymes </a:t>
                  </a:r>
                  <a:r>
                    <a:rPr lang="fr-FR" b="1" u="sng" dirty="0" err="1">
                      <a:solidFill>
                        <a:schemeClr val="tx1"/>
                      </a:solidFill>
                    </a:rPr>
                    <a:t>library</a:t>
                  </a:r>
                  <a:endParaRPr lang="fr-FR" b="1" u="sng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fr-FR" sz="1600" dirty="0"/>
                    <a:t>Production and purification of </a:t>
                  </a:r>
                </a:p>
                <a:p>
                  <a:pPr algn="ctr"/>
                  <a:r>
                    <a:rPr lang="fr-FR" sz="1600" dirty="0" err="1"/>
                    <a:t>target</a:t>
                  </a:r>
                  <a:r>
                    <a:rPr lang="fr-FR" sz="1600" dirty="0"/>
                    <a:t> </a:t>
                  </a:r>
                  <a:r>
                    <a:rPr lang="fr-FR" sz="1600" dirty="0" err="1"/>
                    <a:t>proteins</a:t>
                  </a:r>
                  <a:endParaRPr lang="fr-FR" sz="1600" dirty="0"/>
                </a:p>
                <a:p>
                  <a:pPr algn="ctr"/>
                  <a:r>
                    <a:rPr lang="fr-FR" sz="1600" dirty="0"/>
                    <a:t>(</a:t>
                  </a:r>
                  <a:r>
                    <a:rPr lang="fr-FR" sz="1600" dirty="0" err="1"/>
                    <a:t>Flavivirus</a:t>
                  </a:r>
                  <a:r>
                    <a:rPr lang="fr-FR" sz="1600" dirty="0"/>
                    <a:t> and Coronavirus)</a:t>
                  </a:r>
                  <a:endParaRPr lang="en-US" sz="1600" dirty="0"/>
                </a:p>
              </p:txBody>
            </p:sp>
            <p:sp>
              <p:nvSpPr>
                <p:cNvPr id="73" name="ZoneTexte 72"/>
                <p:cNvSpPr txBox="1"/>
                <p:nvPr/>
              </p:nvSpPr>
              <p:spPr>
                <a:xfrm>
                  <a:off x="10946487" y="2293763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1400" dirty="0"/>
                </a:p>
              </p:txBody>
            </p:sp>
          </p:grpSp>
          <p:pic>
            <p:nvPicPr>
              <p:cNvPr id="70" name="Image 6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401704" y="4113306"/>
                <a:ext cx="1523809" cy="1178352"/>
              </a:xfrm>
              <a:prstGeom prst="rect">
                <a:avLst/>
              </a:prstGeom>
            </p:spPr>
          </p:pic>
        </p:grpSp>
      </p:grpSp>
      <p:grpSp>
        <p:nvGrpSpPr>
          <p:cNvPr id="74" name="Groupe 73"/>
          <p:cNvGrpSpPr/>
          <p:nvPr/>
        </p:nvGrpSpPr>
        <p:grpSpPr>
          <a:xfrm>
            <a:off x="38976" y="1289465"/>
            <a:ext cx="8802624" cy="5129533"/>
            <a:chOff x="524257" y="1088387"/>
            <a:chExt cx="8802624" cy="5129533"/>
          </a:xfrm>
        </p:grpSpPr>
        <p:sp>
          <p:nvSpPr>
            <p:cNvPr id="75" name="Ellipse 74"/>
            <p:cNvSpPr/>
            <p:nvPr/>
          </p:nvSpPr>
          <p:spPr>
            <a:xfrm>
              <a:off x="524257" y="1560427"/>
              <a:ext cx="8802624" cy="4657493"/>
            </a:xfrm>
            <a:prstGeom prst="ellipse">
              <a:avLst/>
            </a:prstGeom>
            <a:gradFill flip="none" rotWithShape="1">
              <a:gsLst>
                <a:gs pos="100000">
                  <a:srgbClr val="CCCCFF"/>
                </a:gs>
                <a:gs pos="88000">
                  <a:srgbClr val="CCCCFF">
                    <a:alpha val="28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grpSp>
          <p:nvGrpSpPr>
            <p:cNvPr id="76" name="Groupe 75"/>
            <p:cNvGrpSpPr/>
            <p:nvPr/>
          </p:nvGrpSpPr>
          <p:grpSpPr>
            <a:xfrm>
              <a:off x="3259608" y="1560427"/>
              <a:ext cx="3332183" cy="2345657"/>
              <a:chOff x="921913" y="-144718"/>
              <a:chExt cx="4168894" cy="3158682"/>
            </a:xfrm>
          </p:grpSpPr>
          <p:sp>
            <p:nvSpPr>
              <p:cNvPr id="88" name="Ellipse 87"/>
              <p:cNvSpPr/>
              <p:nvPr/>
            </p:nvSpPr>
            <p:spPr>
              <a:xfrm>
                <a:off x="921913" y="-144718"/>
                <a:ext cx="4168894" cy="315868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dirty="0">
                  <a:solidFill>
                    <a:schemeClr val="tx1"/>
                  </a:solidFill>
                </a:endParaRPr>
              </a:p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9" name="Image 8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3608" y="1392957"/>
                <a:ext cx="2221653" cy="1249680"/>
              </a:xfrm>
              <a:prstGeom prst="rect">
                <a:avLst/>
              </a:prstGeom>
            </p:spPr>
          </p:pic>
          <p:sp>
            <p:nvSpPr>
              <p:cNvPr id="90" name="ZoneTexte 89"/>
              <p:cNvSpPr txBox="1"/>
              <p:nvPr/>
            </p:nvSpPr>
            <p:spPr>
              <a:xfrm>
                <a:off x="1038890" y="129624"/>
                <a:ext cx="3913807" cy="1160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u="sng" dirty="0"/>
                  <a:t>Chemical </a:t>
                </a:r>
                <a:r>
                  <a:rPr lang="fr-FR" b="1" u="sng" dirty="0" err="1"/>
                  <a:t>libraries</a:t>
                </a:r>
                <a:endParaRPr lang="fr-FR" b="1" u="sng" dirty="0"/>
              </a:p>
              <a:p>
                <a:pPr algn="ctr"/>
                <a:r>
                  <a:rPr lang="fr-FR" sz="1600" dirty="0"/>
                  <a:t>&gt;76 000 compounds</a:t>
                </a:r>
              </a:p>
              <a:p>
                <a:pPr algn="ctr"/>
                <a:r>
                  <a:rPr lang="fr-FR" sz="1600" dirty="0" err="1"/>
                  <a:t>Academic</a:t>
                </a:r>
                <a:r>
                  <a:rPr lang="fr-FR" sz="1600" dirty="0"/>
                  <a:t> and commercial librairies</a:t>
                </a:r>
                <a:endParaRPr lang="en-US" sz="1600" dirty="0"/>
              </a:p>
            </p:txBody>
          </p:sp>
        </p:grpSp>
        <p:grpSp>
          <p:nvGrpSpPr>
            <p:cNvPr id="77" name="Groupe 76"/>
            <p:cNvGrpSpPr/>
            <p:nvPr/>
          </p:nvGrpSpPr>
          <p:grpSpPr>
            <a:xfrm>
              <a:off x="4880359" y="3617390"/>
              <a:ext cx="3332183" cy="2345657"/>
              <a:chOff x="8778281" y="4034510"/>
              <a:chExt cx="3332183" cy="2345657"/>
            </a:xfrm>
          </p:grpSpPr>
          <p:sp>
            <p:nvSpPr>
              <p:cNvPr id="85" name="Ellipse 84"/>
              <p:cNvSpPr/>
              <p:nvPr/>
            </p:nvSpPr>
            <p:spPr>
              <a:xfrm>
                <a:off x="8778281" y="4034510"/>
                <a:ext cx="3332183" cy="234565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dirty="0">
                  <a:solidFill>
                    <a:schemeClr val="tx1"/>
                  </a:solidFill>
                </a:endParaRPr>
              </a:p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6" name="Image 8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60315" y="5064596"/>
                <a:ext cx="1016955" cy="1210301"/>
              </a:xfrm>
              <a:prstGeom prst="rect">
                <a:avLst/>
              </a:prstGeom>
            </p:spPr>
          </p:pic>
          <p:sp>
            <p:nvSpPr>
              <p:cNvPr id="87" name="ZoneTexte 86"/>
              <p:cNvSpPr txBox="1"/>
              <p:nvPr/>
            </p:nvSpPr>
            <p:spPr>
              <a:xfrm>
                <a:off x="8827369" y="4200682"/>
                <a:ext cx="328309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u="sng" dirty="0"/>
                  <a:t>Orthogonal </a:t>
                </a:r>
                <a:r>
                  <a:rPr lang="fr-FR" b="1" u="sng" dirty="0" err="1"/>
                  <a:t>Assays</a:t>
                </a:r>
                <a:endParaRPr lang="fr-FR" b="1" u="sng" dirty="0"/>
              </a:p>
              <a:p>
                <a:pPr algn="ctr"/>
                <a:r>
                  <a:rPr lang="fr-FR" sz="1600" dirty="0"/>
                  <a:t>- IC50s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</a:t>
                </a:r>
                <a:r>
                  <a:rPr lang="fr-FR" sz="1600" dirty="0" err="1"/>
                  <a:t>detergent</a:t>
                </a:r>
                <a:endParaRPr lang="fr-FR" sz="1600" dirty="0"/>
              </a:p>
              <a:p>
                <a:pPr algn="ctr"/>
                <a:r>
                  <a:rPr lang="fr-FR" sz="1600" dirty="0"/>
                  <a:t>- </a:t>
                </a:r>
                <a:r>
                  <a:rPr lang="fr-FR" sz="1600" dirty="0" err="1"/>
                  <a:t>Thermalshift</a:t>
                </a:r>
                <a:r>
                  <a:rPr lang="fr-FR" sz="1600" dirty="0"/>
                  <a:t> </a:t>
                </a:r>
                <a:r>
                  <a:rPr lang="fr-FR" sz="1600" dirty="0" err="1"/>
                  <a:t>assay</a:t>
                </a:r>
                <a:endParaRPr lang="en-US" sz="1400" dirty="0"/>
              </a:p>
            </p:txBody>
          </p:sp>
        </p:grpSp>
        <p:grpSp>
          <p:nvGrpSpPr>
            <p:cNvPr id="78" name="Groupe 77"/>
            <p:cNvGrpSpPr/>
            <p:nvPr/>
          </p:nvGrpSpPr>
          <p:grpSpPr>
            <a:xfrm>
              <a:off x="1541412" y="3575401"/>
              <a:ext cx="3332183" cy="2345657"/>
              <a:chOff x="8573503" y="3995906"/>
              <a:chExt cx="3332183" cy="2345657"/>
            </a:xfrm>
          </p:grpSpPr>
          <p:sp>
            <p:nvSpPr>
              <p:cNvPr id="81" name="Ellipse 80"/>
              <p:cNvSpPr/>
              <p:nvPr/>
            </p:nvSpPr>
            <p:spPr>
              <a:xfrm>
                <a:off x="8573503" y="3995906"/>
                <a:ext cx="3332183" cy="2345657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dirty="0">
                  <a:solidFill>
                    <a:schemeClr val="tx1"/>
                  </a:solidFill>
                </a:endParaRPr>
              </a:p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2" name="Groupe 81"/>
              <p:cNvGrpSpPr/>
              <p:nvPr/>
            </p:nvGrpSpPr>
            <p:grpSpPr>
              <a:xfrm>
                <a:off x="9020467" y="4146454"/>
                <a:ext cx="2557862" cy="2020215"/>
                <a:chOff x="16722564" y="816174"/>
                <a:chExt cx="3604145" cy="2625079"/>
              </a:xfrm>
            </p:grpSpPr>
            <p:pic>
              <p:nvPicPr>
                <p:cNvPr id="83" name="Image 8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452820" y="1959925"/>
                  <a:ext cx="1975103" cy="1481328"/>
                </a:xfrm>
                <a:prstGeom prst="rect">
                  <a:avLst/>
                </a:prstGeom>
              </p:spPr>
            </p:pic>
            <p:sp>
              <p:nvSpPr>
                <p:cNvPr id="84" name="ZoneTexte 83"/>
                <p:cNvSpPr txBox="1"/>
                <p:nvPr/>
              </p:nvSpPr>
              <p:spPr>
                <a:xfrm>
                  <a:off x="16722564" y="816174"/>
                  <a:ext cx="3604145" cy="1119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b="1" u="sng" dirty="0"/>
                    <a:t>Screening – IC50</a:t>
                  </a:r>
                </a:p>
                <a:p>
                  <a:pPr algn="ctr"/>
                  <a:r>
                    <a:rPr lang="fr-FR" sz="1600" dirty="0"/>
                    <a:t>Fluorescent and radioactive </a:t>
                  </a:r>
                  <a:r>
                    <a:rPr lang="fr-FR" sz="1600" dirty="0" err="1"/>
                    <a:t>assays</a:t>
                  </a:r>
                  <a:r>
                    <a:rPr lang="fr-FR" sz="1600" dirty="0"/>
                    <a:t> on </a:t>
                  </a:r>
                  <a:r>
                    <a:rPr lang="fr-FR" sz="1600" dirty="0" err="1"/>
                    <a:t>robotized</a:t>
                  </a:r>
                  <a:r>
                    <a:rPr lang="fr-FR" sz="1600" dirty="0"/>
                    <a:t> </a:t>
                  </a:r>
                  <a:r>
                    <a:rPr lang="fr-FR" sz="1600" dirty="0" err="1"/>
                    <a:t>systems</a:t>
                  </a:r>
                  <a:endParaRPr lang="en-US" sz="1600" dirty="0"/>
                </a:p>
              </p:txBody>
            </p:sp>
          </p:grpSp>
        </p:grpSp>
        <p:sp>
          <p:nvSpPr>
            <p:cNvPr id="79" name="ZoneTexte 78"/>
            <p:cNvSpPr txBox="1"/>
            <p:nvPr/>
          </p:nvSpPr>
          <p:spPr>
            <a:xfrm>
              <a:off x="1259534" y="2808278"/>
              <a:ext cx="14057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/>
                <a:t>PCML</a:t>
              </a:r>
              <a:endParaRPr lang="en-US" sz="3200" b="1" dirty="0"/>
            </a:p>
          </p:txBody>
        </p:sp>
        <p:sp>
          <p:nvSpPr>
            <p:cNvPr id="80" name="Flèche droite 79"/>
            <p:cNvSpPr/>
            <p:nvPr/>
          </p:nvSpPr>
          <p:spPr>
            <a:xfrm rot="5400000">
              <a:off x="4712280" y="1118786"/>
              <a:ext cx="434333" cy="37353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Flèche droite 90"/>
          <p:cNvSpPr/>
          <p:nvPr/>
        </p:nvSpPr>
        <p:spPr>
          <a:xfrm rot="18751278">
            <a:off x="1598172" y="6033992"/>
            <a:ext cx="434333" cy="3735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èche droite 91"/>
          <p:cNvSpPr/>
          <p:nvPr/>
        </p:nvSpPr>
        <p:spPr>
          <a:xfrm rot="13423951">
            <a:off x="6715455" y="6117839"/>
            <a:ext cx="434333" cy="3735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èche droite 92"/>
          <p:cNvSpPr/>
          <p:nvPr/>
        </p:nvSpPr>
        <p:spPr>
          <a:xfrm rot="10800000">
            <a:off x="8486100" y="3868043"/>
            <a:ext cx="668215" cy="307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002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43223" y="257577"/>
            <a:ext cx="427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Beckman</a:t>
            </a:r>
            <a:r>
              <a:rPr lang="fr-FR" b="1" dirty="0"/>
              <a:t> </a:t>
            </a:r>
            <a:r>
              <a:rPr lang="fr-FR" b="1" dirty="0" err="1"/>
              <a:t>Biomek</a:t>
            </a:r>
            <a:r>
              <a:rPr lang="fr-FR" b="1" dirty="0"/>
              <a:t> I5 </a:t>
            </a:r>
            <a:r>
              <a:rPr lang="fr-FR" b="1" dirty="0" err="1"/>
              <a:t>with</a:t>
            </a:r>
            <a:r>
              <a:rPr lang="fr-FR" b="1" dirty="0"/>
              <a:t> 96 and 384 </a:t>
            </a:r>
            <a:r>
              <a:rPr lang="fr-FR" b="1" dirty="0" err="1"/>
              <a:t>heads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62211" y="6375110"/>
            <a:ext cx="568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Beckman</a:t>
            </a:r>
            <a:r>
              <a:rPr lang="fr-FR" b="1" dirty="0"/>
              <a:t> </a:t>
            </a:r>
            <a:r>
              <a:rPr lang="fr-FR" b="1" dirty="0" err="1"/>
              <a:t>Biomek</a:t>
            </a:r>
            <a:r>
              <a:rPr lang="fr-FR" b="1" dirty="0"/>
              <a:t> 4000 </a:t>
            </a:r>
            <a:r>
              <a:rPr lang="fr-FR" b="1" dirty="0" err="1"/>
              <a:t>with</a:t>
            </a:r>
            <a:r>
              <a:rPr lang="fr-FR" b="1" dirty="0"/>
              <a:t> 8-wells and mono-</a:t>
            </a:r>
            <a:r>
              <a:rPr lang="fr-FR" b="1" dirty="0" err="1"/>
              <a:t>well</a:t>
            </a:r>
            <a:r>
              <a:rPr lang="fr-FR" b="1" dirty="0"/>
              <a:t> </a:t>
            </a:r>
            <a:r>
              <a:rPr lang="fr-FR" b="1" dirty="0" err="1"/>
              <a:t>heads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683450" y="4525089"/>
            <a:ext cx="475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7030A0"/>
                </a:solidFill>
              </a:rPr>
              <a:t>Hight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throughput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assays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with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robotized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systems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F2000A-EA6D-4DD8-9119-4DC1BA6D0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7166" cy="33689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518EC0-2D03-4940-A575-61B1FEA6E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321" y="3489016"/>
            <a:ext cx="6179679" cy="336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851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1284</Words>
  <Application>Microsoft Office PowerPoint</Application>
  <PresentationFormat>Grand écran</PresentationFormat>
  <Paragraphs>292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ＭＳ Ｐゴシック</vt:lpstr>
      <vt:lpstr>Arial</vt:lpstr>
      <vt:lpstr>Calibri</vt:lpstr>
      <vt:lpstr>Calibri Light</vt:lpstr>
      <vt:lpstr>Times New Roman</vt:lpstr>
      <vt:lpstr>Verdana</vt:lpstr>
      <vt:lpstr>Wingdings</vt:lpstr>
      <vt:lpstr>Thème Office</vt:lpstr>
      <vt:lpstr>Marseille Screening Center : MaSC</vt:lpstr>
      <vt:lpstr>What can MaSC do for you?</vt:lpstr>
      <vt:lpstr>Présentation PowerPoint</vt:lpstr>
      <vt:lpstr>Methodologies @Int3D</vt:lpstr>
      <vt:lpstr>Software and Hardware @Int3D</vt:lpstr>
      <vt:lpstr>Présentation PowerPoint</vt:lpstr>
      <vt:lpstr>Présentation PowerPoint</vt:lpstr>
      <vt:lpstr>Screening Platform Marseille-Luminy (PCML) Expertise and know-how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Eydoux</dc:creator>
  <cp:lastModifiedBy>cecilia</cp:lastModifiedBy>
  <cp:revision>82</cp:revision>
  <cp:lastPrinted>2020-05-19T07:46:09Z</cp:lastPrinted>
  <dcterms:created xsi:type="dcterms:W3CDTF">2019-10-28T08:37:12Z</dcterms:created>
  <dcterms:modified xsi:type="dcterms:W3CDTF">2023-07-19T07:08:23Z</dcterms:modified>
</cp:coreProperties>
</file>