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3" r:id="rId6"/>
    <p:sldId id="273" r:id="rId7"/>
    <p:sldId id="272" r:id="rId8"/>
    <p:sldId id="260" r:id="rId9"/>
    <p:sldId id="261" r:id="rId10"/>
    <p:sldId id="262" r:id="rId11"/>
    <p:sldId id="267" r:id="rId12"/>
    <p:sldId id="266" r:id="rId13"/>
    <p:sldId id="26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3"/>
  </p:normalViewPr>
  <p:slideViewPr>
    <p:cSldViewPr snapToGrid="0">
      <p:cViewPr varScale="1">
        <p:scale>
          <a:sx n="54" d="100"/>
          <a:sy n="54" d="100"/>
        </p:scale>
        <p:origin x="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D8422-CFE3-4995-B7FB-DF48058EB81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B68E4-EC55-4AD0-9F00-018AF72F82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4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B8F6797-93B3-E741-B80D-E1A08EB71A07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4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B68E4-EC55-4AD0-9F00-018AF72F82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6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435B-A3CB-4CC6-8F83-55894BFD1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D837-74D5-48E9-99DF-F966C43D311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10" Type="http://schemas.openxmlformats.org/officeDocument/2006/relationships/image" Target="../media/image38.png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3000">
              <a:srgbClr val="CCCCFF">
                <a:lumMod val="97000"/>
                <a:lumOff val="3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75000">
              <a:srgbClr val="CCCCFF">
                <a:alpha val="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249" y="1858633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Screening Platform of Marseille-</a:t>
            </a:r>
            <a:r>
              <a:rPr lang="fr-FR" b="1" dirty="0" err="1">
                <a:solidFill>
                  <a:srgbClr val="002060"/>
                </a:solidFill>
              </a:rPr>
              <a:t>Luminy</a:t>
            </a:r>
            <a:r>
              <a:rPr lang="fr-FR" b="1" dirty="0">
                <a:solidFill>
                  <a:srgbClr val="002060"/>
                </a:solidFill>
              </a:rPr>
              <a:t> (PCML)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7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Screening – IC50</a:t>
            </a:r>
          </a:p>
          <a:p>
            <a:pPr algn="ctr"/>
            <a:r>
              <a:rPr lang="fr-FR" sz="2800" dirty="0" err="1">
                <a:solidFill>
                  <a:schemeClr val="tx1"/>
                </a:solidFill>
              </a:rPr>
              <a:t>Example</a:t>
            </a:r>
            <a:r>
              <a:rPr lang="fr-FR" sz="2800" dirty="0">
                <a:solidFill>
                  <a:schemeClr val="tx1"/>
                </a:solidFill>
              </a:rPr>
              <a:t> on SARS Cov-2 </a:t>
            </a:r>
            <a:r>
              <a:rPr lang="fr-FR" sz="2800" err="1">
                <a:solidFill>
                  <a:schemeClr val="tx1"/>
                </a:solidFill>
              </a:rPr>
              <a:t>replication</a:t>
            </a:r>
            <a:r>
              <a:rPr lang="fr-FR" sz="2800">
                <a:solidFill>
                  <a:schemeClr val="tx1"/>
                </a:solidFill>
              </a:rPr>
              <a:t> complex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056"/>
            <a:ext cx="1830324" cy="1372743"/>
          </a:xfrm>
          <a:prstGeom prst="rect">
            <a:avLst/>
          </a:prstGeom>
        </p:spPr>
      </p:pic>
      <p:graphicFrame>
        <p:nvGraphicFramePr>
          <p:cNvPr id="131" name="Tableau 130">
            <a:extLst>
              <a:ext uri="{FF2B5EF4-FFF2-40B4-BE49-F238E27FC236}">
                <a16:creationId xmlns:a16="http://schemas.microsoft.com/office/drawing/2014/main" id="{5A759EFF-AC6F-E344-B467-EAD85A64E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63672"/>
              </p:ext>
            </p:extLst>
          </p:nvPr>
        </p:nvGraphicFramePr>
        <p:xfrm>
          <a:off x="609600" y="4296225"/>
          <a:ext cx="4307596" cy="2456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380">
                  <a:extLst>
                    <a:ext uri="{9D8B030D-6E8A-4147-A177-3AD203B41FA5}">
                      <a16:colId xmlns:a16="http://schemas.microsoft.com/office/drawing/2014/main" val="1791451787"/>
                    </a:ext>
                  </a:extLst>
                </a:gridCol>
                <a:gridCol w="1016352">
                  <a:extLst>
                    <a:ext uri="{9D8B030D-6E8A-4147-A177-3AD203B41FA5}">
                      <a16:colId xmlns:a16="http://schemas.microsoft.com/office/drawing/2014/main" val="3656369250"/>
                    </a:ext>
                  </a:extLst>
                </a:gridCol>
                <a:gridCol w="867418">
                  <a:extLst>
                    <a:ext uri="{9D8B030D-6E8A-4147-A177-3AD203B41FA5}">
                      <a16:colId xmlns:a16="http://schemas.microsoft.com/office/drawing/2014/main" val="271995462"/>
                    </a:ext>
                  </a:extLst>
                </a:gridCol>
                <a:gridCol w="1035472">
                  <a:extLst>
                    <a:ext uri="{9D8B030D-6E8A-4147-A177-3AD203B41FA5}">
                      <a16:colId xmlns:a16="http://schemas.microsoft.com/office/drawing/2014/main" val="697314334"/>
                    </a:ext>
                  </a:extLst>
                </a:gridCol>
                <a:gridCol w="561974">
                  <a:extLst>
                    <a:ext uri="{9D8B030D-6E8A-4147-A177-3AD203B41FA5}">
                      <a16:colId xmlns:a16="http://schemas.microsoft.com/office/drawing/2014/main" val="34954484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ID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Number of Compounds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Hit rate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Z'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8945322"/>
                  </a:ext>
                </a:extLst>
              </a:tr>
              <a:tr h="20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Prestwick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Chemical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1520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3.02%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971504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Natural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9.7%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0,75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627963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Pyridazine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400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2.2%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0,78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8053121"/>
                  </a:ext>
                </a:extLst>
              </a:tr>
              <a:tr h="20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Academic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PPI-</a:t>
                      </a:r>
                      <a:r>
                        <a:rPr lang="fr-FR" sz="1200" u="none" strike="noStrike" dirty="0" err="1">
                          <a:effectLst/>
                        </a:rPr>
                        <a:t>Chem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10 314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0.75%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0,85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646589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CNE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1040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3.4 %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48003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Virtual screen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618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0,30%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0,84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5322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Pharma Y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Virtual screen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150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0%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0,8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40285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 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129+2839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to 1,2%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5699044"/>
                  </a:ext>
                </a:extLst>
              </a:tr>
              <a:tr h="1956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(0,1</a:t>
                      </a:r>
                      <a:r>
                        <a:rPr lang="fr-F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0,04%)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40345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u="none" strike="noStrike" dirty="0">
                          <a:effectLst/>
                        </a:rPr>
                        <a:t>22</a:t>
                      </a:r>
                      <a:r>
                        <a:rPr lang="fr-FR" sz="1200" u="none" strike="noStrike" dirty="0">
                          <a:effectLst/>
                        </a:rPr>
                        <a:t> </a:t>
                      </a:r>
                      <a:r>
                        <a:rPr lang="fr-FR" sz="1200" b="1" u="none" strike="noStrike" dirty="0">
                          <a:effectLst/>
                        </a:rPr>
                        <a:t>326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057555"/>
                  </a:ext>
                </a:extLst>
              </a:tr>
            </a:tbl>
          </a:graphicData>
        </a:graphic>
      </p:graphicFrame>
      <p:pic>
        <p:nvPicPr>
          <p:cNvPr id="185" name="Imag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5" y="1615440"/>
            <a:ext cx="5072430" cy="2213045"/>
          </a:xfrm>
          <a:prstGeom prst="rect">
            <a:avLst/>
          </a:prstGeom>
        </p:spPr>
      </p:pic>
      <p:grpSp>
        <p:nvGrpSpPr>
          <p:cNvPr id="207" name="Groupe 206"/>
          <p:cNvGrpSpPr/>
          <p:nvPr/>
        </p:nvGrpSpPr>
        <p:grpSpPr>
          <a:xfrm>
            <a:off x="5514166" y="1766588"/>
            <a:ext cx="6835572" cy="4807667"/>
            <a:chOff x="5514166" y="1766588"/>
            <a:chExt cx="6835572" cy="4807667"/>
          </a:xfrm>
        </p:grpSpPr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1A699C34-C11C-454D-9A91-30E3670C1A1C}"/>
                </a:ext>
              </a:extLst>
            </p:cNvPr>
            <p:cNvGrpSpPr/>
            <p:nvPr/>
          </p:nvGrpSpPr>
          <p:grpSpPr>
            <a:xfrm>
              <a:off x="5514166" y="1766588"/>
              <a:ext cx="6835572" cy="4788369"/>
              <a:chOff x="1253057" y="751000"/>
              <a:chExt cx="6835572" cy="4788369"/>
            </a:xfrm>
          </p:grpSpPr>
          <p:grpSp>
            <p:nvGrpSpPr>
              <p:cNvPr id="187" name="Grouper 33">
                <a:extLst>
                  <a:ext uri="{FF2B5EF4-FFF2-40B4-BE49-F238E27FC236}">
                    <a16:creationId xmlns:a16="http://schemas.microsoft.com/office/drawing/2014/main" id="{69B0485D-D9FC-D34F-BEE5-B7061F4A30E6}"/>
                  </a:ext>
                </a:extLst>
              </p:cNvPr>
              <p:cNvGrpSpPr/>
              <p:nvPr/>
            </p:nvGrpSpPr>
            <p:grpSpPr>
              <a:xfrm>
                <a:off x="1699851" y="751000"/>
                <a:ext cx="6388778" cy="4378757"/>
                <a:chOff x="-1785564" y="628111"/>
                <a:chExt cx="6388778" cy="4378756"/>
              </a:xfrm>
            </p:grpSpPr>
            <p:sp>
              <p:nvSpPr>
                <p:cNvPr id="191" name="Flèche vers la droite 3">
                  <a:extLst>
                    <a:ext uri="{FF2B5EF4-FFF2-40B4-BE49-F238E27FC236}">
                      <a16:creationId xmlns:a16="http://schemas.microsoft.com/office/drawing/2014/main" id="{06CE2AB1-A75F-E948-9979-AE0DB654315F}"/>
                    </a:ext>
                  </a:extLst>
                </p:cNvPr>
                <p:cNvSpPr/>
                <p:nvPr/>
              </p:nvSpPr>
              <p:spPr>
                <a:xfrm rot="5400000">
                  <a:off x="-1414545" y="2212665"/>
                  <a:ext cx="3668215" cy="499107"/>
                </a:xfrm>
                <a:prstGeom prst="righ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92" name="Connecteur droit 191">
                  <a:extLst>
                    <a:ext uri="{FF2B5EF4-FFF2-40B4-BE49-F238E27FC236}">
                      <a16:creationId xmlns:a16="http://schemas.microsoft.com/office/drawing/2014/main" id="{37B91E6F-DBF5-5D4F-A3E5-915C567870B9}"/>
                    </a:ext>
                  </a:extLst>
                </p:cNvPr>
                <p:cNvCxnSpPr/>
                <p:nvPr/>
              </p:nvCxnSpPr>
              <p:spPr>
                <a:xfrm flipH="1">
                  <a:off x="286763" y="860234"/>
                  <a:ext cx="3338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3" name="Grouper 25">
                  <a:extLst>
                    <a:ext uri="{FF2B5EF4-FFF2-40B4-BE49-F238E27FC236}">
                      <a16:creationId xmlns:a16="http://schemas.microsoft.com/office/drawing/2014/main" id="{31B7CC75-BCDB-3D41-A257-92B41AE05BD6}"/>
                    </a:ext>
                  </a:extLst>
                </p:cNvPr>
                <p:cNvGrpSpPr/>
                <p:nvPr/>
              </p:nvGrpSpPr>
              <p:grpSpPr>
                <a:xfrm>
                  <a:off x="285026" y="637679"/>
                  <a:ext cx="4318188" cy="1797224"/>
                  <a:chOff x="285026" y="678644"/>
                  <a:chExt cx="4318188" cy="1797224"/>
                </a:xfrm>
              </p:grpSpPr>
              <p:sp>
                <p:nvSpPr>
                  <p:cNvPr id="202" name="ZoneTexte 201">
                    <a:extLst>
                      <a:ext uri="{FF2B5EF4-FFF2-40B4-BE49-F238E27FC236}">
                        <a16:creationId xmlns:a16="http://schemas.microsoft.com/office/drawing/2014/main" id="{53D2347E-8A29-3E4D-A69E-FB34C79963B7}"/>
                      </a:ext>
                    </a:extLst>
                  </p:cNvPr>
                  <p:cNvSpPr txBox="1"/>
                  <p:nvPr/>
                </p:nvSpPr>
                <p:spPr>
                  <a:xfrm>
                    <a:off x="626840" y="678644"/>
                    <a:ext cx="39763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/>
                      <a:t>Screen at 20 et 5 µM</a:t>
                    </a:r>
                  </a:p>
                </p:txBody>
              </p:sp>
              <p:cxnSp>
                <p:nvCxnSpPr>
                  <p:cNvPr id="203" name="Connecteur droit 202">
                    <a:extLst>
                      <a:ext uri="{FF2B5EF4-FFF2-40B4-BE49-F238E27FC236}">
                        <a16:creationId xmlns:a16="http://schemas.microsoft.com/office/drawing/2014/main" id="{4048B4FC-6E55-9442-A132-565F421F6BD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5026" y="2475868"/>
                    <a:ext cx="33384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4" name="ZoneTexte 193">
                  <a:extLst>
                    <a:ext uri="{FF2B5EF4-FFF2-40B4-BE49-F238E27FC236}">
                      <a16:creationId xmlns:a16="http://schemas.microsoft.com/office/drawing/2014/main" id="{ACEF8301-B1A6-1E48-9869-D3985890BCC3}"/>
                    </a:ext>
                  </a:extLst>
                </p:cNvPr>
                <p:cNvSpPr txBox="1"/>
                <p:nvPr/>
              </p:nvSpPr>
              <p:spPr>
                <a:xfrm>
                  <a:off x="697373" y="1551660"/>
                  <a:ext cx="35640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/>
                    <a:t>Hits validation (IC50)</a:t>
                  </a:r>
                </a:p>
              </p:txBody>
            </p:sp>
            <p:cxnSp>
              <p:nvCxnSpPr>
                <p:cNvPr id="195" name="Connecteur droit 194">
                  <a:extLst>
                    <a:ext uri="{FF2B5EF4-FFF2-40B4-BE49-F238E27FC236}">
                      <a16:creationId xmlns:a16="http://schemas.microsoft.com/office/drawing/2014/main" id="{8D4BEC5C-5A55-144D-8748-71323C46001B}"/>
                    </a:ext>
                  </a:extLst>
                </p:cNvPr>
                <p:cNvCxnSpPr/>
                <p:nvPr/>
              </p:nvCxnSpPr>
              <p:spPr>
                <a:xfrm flipH="1">
                  <a:off x="286252" y="3810165"/>
                  <a:ext cx="3338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ZoneTexte 195">
                  <a:extLst>
                    <a:ext uri="{FF2B5EF4-FFF2-40B4-BE49-F238E27FC236}">
                      <a16:creationId xmlns:a16="http://schemas.microsoft.com/office/drawing/2014/main" id="{251540D1-9541-3D41-B9DB-DBCFFC21B213}"/>
                    </a:ext>
                  </a:extLst>
                </p:cNvPr>
                <p:cNvSpPr txBox="1"/>
                <p:nvPr/>
              </p:nvSpPr>
              <p:spPr>
                <a:xfrm>
                  <a:off x="697373" y="2217854"/>
                  <a:ext cx="2846036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/>
                    <a:t>Orthogonal </a:t>
                  </a:r>
                  <a:r>
                    <a:rPr lang="fr-FR" b="1" dirty="0" err="1"/>
                    <a:t>assays</a:t>
                  </a:r>
                  <a:r>
                    <a:rPr lang="fr-FR" b="1" dirty="0"/>
                    <a:t> : </a:t>
                  </a:r>
                </a:p>
                <a:p>
                  <a:pPr marL="285750" indent="-285750">
                    <a:buFont typeface="Arial" charset="0"/>
                    <a:buChar char="•"/>
                  </a:pPr>
                  <a:r>
                    <a:rPr lang="fr-FR" dirty="0"/>
                    <a:t>IC50 </a:t>
                  </a:r>
                  <a:r>
                    <a:rPr lang="fr-FR" dirty="0" err="1"/>
                    <a:t>with</a:t>
                  </a:r>
                  <a:r>
                    <a:rPr lang="fr-FR" dirty="0"/>
                    <a:t> </a:t>
                  </a:r>
                  <a:r>
                    <a:rPr lang="fr-FR" dirty="0" err="1"/>
                    <a:t>detergents</a:t>
                  </a:r>
                  <a:r>
                    <a:rPr lang="fr-FR" dirty="0"/>
                    <a:t> </a:t>
                  </a:r>
                </a:p>
                <a:p>
                  <a:endParaRPr lang="fr-FR" dirty="0"/>
                </a:p>
                <a:p>
                  <a:pPr marL="285750" indent="-285750">
                    <a:buFont typeface="Arial" charset="0"/>
                    <a:buChar char="•"/>
                  </a:pPr>
                  <a:r>
                    <a:rPr lang="fr-FR" dirty="0" err="1"/>
                    <a:t>Thermalshift</a:t>
                  </a:r>
                  <a:r>
                    <a:rPr lang="fr-FR" dirty="0"/>
                    <a:t> </a:t>
                  </a:r>
                  <a:r>
                    <a:rPr lang="fr-FR" dirty="0" err="1"/>
                    <a:t>assays</a:t>
                  </a:r>
                  <a:r>
                    <a:rPr lang="fr-FR" dirty="0"/>
                    <a:t> (TSA)</a:t>
                  </a:r>
                </a:p>
              </p:txBody>
            </p:sp>
            <p:sp>
              <p:nvSpPr>
                <p:cNvPr id="197" name="ZoneTexte 196">
                  <a:extLst>
                    <a:ext uri="{FF2B5EF4-FFF2-40B4-BE49-F238E27FC236}">
                      <a16:creationId xmlns:a16="http://schemas.microsoft.com/office/drawing/2014/main" id="{FF9329D5-76B7-0C44-98A0-E401AC2DDB22}"/>
                    </a:ext>
                  </a:extLst>
                </p:cNvPr>
                <p:cNvSpPr txBox="1"/>
                <p:nvPr/>
              </p:nvSpPr>
              <p:spPr>
                <a:xfrm>
                  <a:off x="697373" y="3611399"/>
                  <a:ext cx="301999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/>
                    <a:t>SAR </a:t>
                  </a:r>
                  <a:r>
                    <a:rPr lang="fr-FR" b="1" dirty="0" err="1"/>
                    <a:t>studies</a:t>
                  </a:r>
                  <a:r>
                    <a:rPr lang="fr-FR" b="1" dirty="0"/>
                    <a:t>, hits optimisation</a:t>
                  </a:r>
                </a:p>
                <a:p>
                  <a:pPr algn="ctr"/>
                  <a:r>
                    <a:rPr lang="fr-FR" b="1" dirty="0"/>
                    <a:t> (analogues)</a:t>
                  </a:r>
                </a:p>
              </p:txBody>
            </p:sp>
            <p:sp>
              <p:nvSpPr>
                <p:cNvPr id="198" name="ZoneTexte 197">
                  <a:extLst>
                    <a:ext uri="{FF2B5EF4-FFF2-40B4-BE49-F238E27FC236}">
                      <a16:creationId xmlns:a16="http://schemas.microsoft.com/office/drawing/2014/main" id="{1D65D91D-14EB-0A48-A6D1-931CBD7A3544}"/>
                    </a:ext>
                  </a:extLst>
                </p:cNvPr>
                <p:cNvSpPr txBox="1"/>
                <p:nvPr/>
              </p:nvSpPr>
              <p:spPr>
                <a:xfrm>
                  <a:off x="-1785564" y="4360536"/>
                  <a:ext cx="38272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 err="1">
                      <a:solidFill>
                        <a:schemeClr val="accent4"/>
                      </a:solidFill>
                    </a:rPr>
                    <a:t>Specificity</a:t>
                  </a:r>
                  <a:r>
                    <a:rPr lang="fr-FR" b="1" dirty="0">
                      <a:solidFill>
                        <a:schemeClr val="accent4"/>
                      </a:solidFill>
                    </a:rPr>
                    <a:t>, </a:t>
                  </a:r>
                </a:p>
                <a:p>
                  <a:pPr algn="ctr"/>
                  <a:r>
                    <a:rPr lang="fr-FR" b="1" dirty="0" err="1">
                      <a:solidFill>
                        <a:schemeClr val="accent4"/>
                      </a:solidFill>
                    </a:rPr>
                    <a:t>Characterization</a:t>
                  </a:r>
                  <a:r>
                    <a:rPr lang="fr-FR" b="1" dirty="0">
                      <a:solidFill>
                        <a:schemeClr val="accent4"/>
                      </a:solidFill>
                    </a:rPr>
                    <a:t> (MOA)</a:t>
                  </a:r>
                </a:p>
              </p:txBody>
            </p:sp>
            <p:sp>
              <p:nvSpPr>
                <p:cNvPr id="199" name="ZoneTexte 198">
                  <a:extLst>
                    <a:ext uri="{FF2B5EF4-FFF2-40B4-BE49-F238E27FC236}">
                      <a16:creationId xmlns:a16="http://schemas.microsoft.com/office/drawing/2014/main" id="{3168B9F0-78C8-1142-99FA-026A23F2360A}"/>
                    </a:ext>
                  </a:extLst>
                </p:cNvPr>
                <p:cNvSpPr txBox="1"/>
                <p:nvPr/>
              </p:nvSpPr>
              <p:spPr>
                <a:xfrm>
                  <a:off x="1106441" y="4627886"/>
                  <a:ext cx="1957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chemeClr val="accent4"/>
                      </a:solidFill>
                    </a:rPr>
                    <a:t>Cellular </a:t>
                  </a:r>
                  <a:r>
                    <a:rPr lang="fr-FR" b="1" dirty="0" err="1">
                      <a:solidFill>
                        <a:schemeClr val="accent4"/>
                      </a:solidFill>
                    </a:rPr>
                    <a:t>assays</a:t>
                  </a:r>
                  <a:endParaRPr lang="fr-FR" b="1" dirty="0">
                    <a:solidFill>
                      <a:schemeClr val="accent4"/>
                    </a:solidFill>
                  </a:endParaRPr>
                </a:p>
              </p:txBody>
            </p:sp>
            <p:cxnSp>
              <p:nvCxnSpPr>
                <p:cNvPr id="200" name="Connecteur droit 199">
                  <a:extLst>
                    <a:ext uri="{FF2B5EF4-FFF2-40B4-BE49-F238E27FC236}">
                      <a16:creationId xmlns:a16="http://schemas.microsoft.com/office/drawing/2014/main" id="{951ED4C4-E8DB-AC48-AB36-BDFC547AAC56}"/>
                    </a:ext>
                  </a:extLst>
                </p:cNvPr>
                <p:cNvCxnSpPr/>
                <p:nvPr/>
              </p:nvCxnSpPr>
              <p:spPr>
                <a:xfrm flipH="1">
                  <a:off x="286763" y="1736326"/>
                  <a:ext cx="3338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Flèche courbée vers la droite 13">
                  <a:extLst>
                    <a:ext uri="{FF2B5EF4-FFF2-40B4-BE49-F238E27FC236}">
                      <a16:creationId xmlns:a16="http://schemas.microsoft.com/office/drawing/2014/main" id="{7F19F6D9-2380-1B46-A466-903D860A0FB4}"/>
                    </a:ext>
                  </a:extLst>
                </p:cNvPr>
                <p:cNvSpPr/>
                <p:nvPr/>
              </p:nvSpPr>
              <p:spPr>
                <a:xfrm rot="10800000" flipH="1">
                  <a:off x="-476050" y="854089"/>
                  <a:ext cx="755078" cy="3028083"/>
                </a:xfrm>
                <a:prstGeom prst="curvedRight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88" name="Connecteur droit 187">
                <a:extLst>
                  <a:ext uri="{FF2B5EF4-FFF2-40B4-BE49-F238E27FC236}">
                    <a16:creationId xmlns:a16="http://schemas.microsoft.com/office/drawing/2014/main" id="{2BD7134C-1F58-1F40-9156-1CF592CA2C3F}"/>
                  </a:ext>
                </a:extLst>
              </p:cNvPr>
              <p:cNvCxnSpPr/>
              <p:nvPr/>
            </p:nvCxnSpPr>
            <p:spPr>
              <a:xfrm flipH="1">
                <a:off x="1253057" y="4185214"/>
                <a:ext cx="2133847" cy="120641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171CC109-01D0-5F40-BD23-67E880CEAD92}"/>
                  </a:ext>
                </a:extLst>
              </p:cNvPr>
              <p:cNvCxnSpPr/>
              <p:nvPr/>
            </p:nvCxnSpPr>
            <p:spPr>
              <a:xfrm>
                <a:off x="4409346" y="4187038"/>
                <a:ext cx="3131401" cy="1021595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ZoneTexte 189">
                <a:extLst>
                  <a:ext uri="{FF2B5EF4-FFF2-40B4-BE49-F238E27FC236}">
                    <a16:creationId xmlns:a16="http://schemas.microsoft.com/office/drawing/2014/main" id="{602359AD-BE02-E146-A102-9B2E70350EB8}"/>
                  </a:ext>
                </a:extLst>
              </p:cNvPr>
              <p:cNvSpPr txBox="1"/>
              <p:nvPr/>
            </p:nvSpPr>
            <p:spPr>
              <a:xfrm>
                <a:off x="1942739" y="5170037"/>
                <a:ext cx="2663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>
                    <a:solidFill>
                      <a:schemeClr val="accent4"/>
                    </a:solidFill>
                  </a:rPr>
                  <a:t>Soaking</a:t>
                </a:r>
                <a:r>
                  <a:rPr lang="fr-FR" b="1" dirty="0">
                    <a:solidFill>
                      <a:schemeClr val="accent4"/>
                    </a:solidFill>
                  </a:rPr>
                  <a:t>/Co-cristallisation </a:t>
                </a:r>
              </a:p>
            </p:txBody>
          </p:sp>
        </p:grp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2E1DEA70-90CE-BE48-B73C-23A928947FDE}"/>
                </a:ext>
              </a:extLst>
            </p:cNvPr>
            <p:cNvSpPr txBox="1"/>
            <p:nvPr/>
          </p:nvSpPr>
          <p:spPr>
            <a:xfrm>
              <a:off x="9221828" y="6204923"/>
              <a:ext cx="1003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4"/>
                  </a:solidFill>
                </a:rPr>
                <a:t>Cryo-EM</a:t>
              </a:r>
            </a:p>
          </p:txBody>
        </p:sp>
      </p:grpSp>
      <p:pic>
        <p:nvPicPr>
          <p:cNvPr id="208" name="Image 2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51" y="3828485"/>
            <a:ext cx="4888607" cy="426936"/>
          </a:xfrm>
          <a:prstGeom prst="rect">
            <a:avLst/>
          </a:prstGeom>
        </p:spPr>
      </p:pic>
      <p:pic>
        <p:nvPicPr>
          <p:cNvPr id="209" name="Image 2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6" y="88516"/>
            <a:ext cx="1813885" cy="1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Orthogonal </a:t>
            </a:r>
            <a:r>
              <a:rPr lang="fr-FR" sz="3600" b="1" u="sng" dirty="0" err="1">
                <a:solidFill>
                  <a:schemeClr val="tx1"/>
                </a:solidFill>
              </a:rPr>
              <a:t>assays</a:t>
            </a:r>
            <a:endParaRPr lang="fr-FR" sz="3600" b="1" u="sng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124179"/>
            <a:ext cx="1058568" cy="1300025"/>
          </a:xfrm>
          <a:prstGeom prst="rect">
            <a:avLst/>
          </a:prstGeom>
        </p:spPr>
      </p:pic>
      <p:pic>
        <p:nvPicPr>
          <p:cNvPr id="40" name="Picture 2" descr="Afficher l’image source">
            <a:extLst>
              <a:ext uri="{FF2B5EF4-FFF2-40B4-BE49-F238E27FC236}">
                <a16:creationId xmlns:a16="http://schemas.microsoft.com/office/drawing/2014/main" id="{1130DCED-59EB-47CD-9561-0C0B3B957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5" y="3096277"/>
            <a:ext cx="4677371" cy="32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5360" y="1717564"/>
            <a:ext cx="5313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Thermal shift </a:t>
            </a:r>
            <a:r>
              <a:rPr lang="fr-FR" sz="2000" b="1" dirty="0" err="1"/>
              <a:t>assay</a:t>
            </a:r>
            <a:r>
              <a:rPr lang="fr-FR" sz="2000" b="1" dirty="0"/>
              <a:t> (TSA)</a:t>
            </a:r>
          </a:p>
          <a:p>
            <a:pPr algn="ctr"/>
            <a:r>
              <a:rPr lang="fr-FR" dirty="0"/>
              <a:t>Validation of the compound/</a:t>
            </a:r>
            <a:r>
              <a:rPr lang="fr-FR" dirty="0" err="1"/>
              <a:t>protein</a:t>
            </a:r>
            <a:r>
              <a:rPr lang="fr-FR" dirty="0"/>
              <a:t> interaction (</a:t>
            </a:r>
            <a:r>
              <a:rPr lang="fr-FR" dirty="0" err="1"/>
              <a:t>Kd</a:t>
            </a:r>
            <a:r>
              <a:rPr lang="fr-FR" baseline="-25000" dirty="0" err="1"/>
              <a:t>app</a:t>
            </a:r>
            <a:r>
              <a:rPr lang="fr-FR"/>
              <a:t>)</a:t>
            </a:r>
            <a:endParaRPr lang="fr-FR" dirty="0"/>
          </a:p>
          <a:p>
            <a:pPr algn="ctr"/>
            <a:r>
              <a:rPr lang="fr-FR" dirty="0"/>
              <a:t>Help to </a:t>
            </a:r>
            <a:r>
              <a:rPr lang="fr-FR" dirty="0" err="1"/>
              <a:t>cristalogenesis</a:t>
            </a:r>
            <a:r>
              <a:rPr lang="fr-FR" dirty="0"/>
              <a:t>, </a:t>
            </a:r>
            <a:r>
              <a:rPr lang="fr-FR" dirty="0" err="1"/>
              <a:t>cryo</a:t>
            </a:r>
            <a:r>
              <a:rPr lang="fr-FR" dirty="0"/>
              <a:t>-EM…</a:t>
            </a:r>
            <a:endParaRPr lang="en-US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4F2640E-A946-4535-A566-71165FE2060E}"/>
              </a:ext>
            </a:extLst>
          </p:cNvPr>
          <p:cNvGrpSpPr/>
          <p:nvPr/>
        </p:nvGrpSpPr>
        <p:grpSpPr>
          <a:xfrm>
            <a:off x="9027175" y="2645934"/>
            <a:ext cx="3051912" cy="4109149"/>
            <a:chOff x="1028842" y="2380083"/>
            <a:chExt cx="3418306" cy="4379602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F4B36793-0FC4-49F6-8FE4-8E50694F6A4D}"/>
                </a:ext>
              </a:extLst>
            </p:cNvPr>
            <p:cNvGrpSpPr/>
            <p:nvPr/>
          </p:nvGrpSpPr>
          <p:grpSpPr>
            <a:xfrm>
              <a:off x="1028842" y="2380083"/>
              <a:ext cx="3211607" cy="4379602"/>
              <a:chOff x="762624" y="2238562"/>
              <a:chExt cx="3211607" cy="4379602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D8B132E6-DEC2-45B4-8021-B1D25A939C26}"/>
                  </a:ext>
                </a:extLst>
              </p:cNvPr>
              <p:cNvGrpSpPr/>
              <p:nvPr/>
            </p:nvGrpSpPr>
            <p:grpSpPr>
              <a:xfrm>
                <a:off x="815204" y="2238562"/>
                <a:ext cx="3159026" cy="2161246"/>
                <a:chOff x="97574" y="1891321"/>
                <a:chExt cx="3159026" cy="2161246"/>
              </a:xfrm>
            </p:grpSpPr>
            <p:pic>
              <p:nvPicPr>
                <p:cNvPr id="53" name="Image 52">
                  <a:extLst>
                    <a:ext uri="{FF2B5EF4-FFF2-40B4-BE49-F238E27FC236}">
                      <a16:creationId xmlns:a16="http://schemas.microsoft.com/office/drawing/2014/main" id="{2D5278EE-A340-4C48-BEDF-9840A31FC2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6013"/>
                <a:stretch/>
              </p:blipFill>
              <p:spPr>
                <a:xfrm>
                  <a:off x="97574" y="1891321"/>
                  <a:ext cx="3159026" cy="2161246"/>
                </a:xfrm>
                <a:prstGeom prst="rect">
                  <a:avLst/>
                </a:prstGeom>
              </p:spPr>
            </p:pic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4B260227-45B0-42A3-BD33-38D6653E9D33}"/>
                    </a:ext>
                  </a:extLst>
                </p:cNvPr>
                <p:cNvSpPr txBox="1"/>
                <p:nvPr/>
              </p:nvSpPr>
              <p:spPr>
                <a:xfrm>
                  <a:off x="833377" y="2928394"/>
                  <a:ext cx="16065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/>
                    <a:t>IC50 = 19,3 µM</a:t>
                  </a:r>
                  <a:endParaRPr lang="en-US" dirty="0"/>
                </a:p>
              </p:txBody>
            </p: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3613D669-0358-4DC8-8B88-1F73AB6CE885}"/>
                  </a:ext>
                </a:extLst>
              </p:cNvPr>
              <p:cNvGrpSpPr/>
              <p:nvPr/>
            </p:nvGrpSpPr>
            <p:grpSpPr>
              <a:xfrm>
                <a:off x="762624" y="4436153"/>
                <a:ext cx="3211607" cy="2182011"/>
                <a:chOff x="762624" y="4436153"/>
                <a:chExt cx="3211607" cy="2182011"/>
              </a:xfrm>
            </p:grpSpPr>
            <p:pic>
              <p:nvPicPr>
                <p:cNvPr id="51" name="Image 50">
                  <a:extLst>
                    <a:ext uri="{FF2B5EF4-FFF2-40B4-BE49-F238E27FC236}">
                      <a16:creationId xmlns:a16="http://schemas.microsoft.com/office/drawing/2014/main" id="{4D900EFF-AF7F-457F-B150-CE7332F92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5899"/>
                <a:stretch/>
              </p:blipFill>
              <p:spPr>
                <a:xfrm>
                  <a:off x="762624" y="4436153"/>
                  <a:ext cx="3211607" cy="2182011"/>
                </a:xfrm>
                <a:prstGeom prst="rect">
                  <a:avLst/>
                </a:prstGeom>
              </p:spPr>
            </p:pic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2A527409-BD27-4EE8-A6BF-28166CEC424A}"/>
                    </a:ext>
                  </a:extLst>
                </p:cNvPr>
                <p:cNvSpPr txBox="1"/>
                <p:nvPr/>
              </p:nvSpPr>
              <p:spPr>
                <a:xfrm>
                  <a:off x="1349881" y="5394320"/>
                  <a:ext cx="2249598" cy="688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/>
                    <a:t>Loss</a:t>
                  </a:r>
                  <a:r>
                    <a:rPr lang="fr-FR" dirty="0"/>
                    <a:t> of inhibition in </a:t>
                  </a:r>
                  <a:r>
                    <a:rPr lang="fr-FR" dirty="0" err="1"/>
                    <a:t>presence</a:t>
                  </a:r>
                  <a:r>
                    <a:rPr lang="fr-FR" dirty="0"/>
                    <a:t> of NP40</a:t>
                  </a:r>
                  <a:endParaRPr lang="en-US" dirty="0"/>
                </a:p>
              </p:txBody>
            </p:sp>
          </p:grpSp>
        </p:grp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DA19E387-A6DC-4913-81E4-FA443F387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7705" y="4825340"/>
              <a:ext cx="559443" cy="559443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70ED631-FCF0-4E82-8BE0-D70459B5A5DC}"/>
              </a:ext>
            </a:extLst>
          </p:cNvPr>
          <p:cNvGrpSpPr/>
          <p:nvPr/>
        </p:nvGrpSpPr>
        <p:grpSpPr>
          <a:xfrm>
            <a:off x="5996113" y="2695490"/>
            <a:ext cx="2889402" cy="4107149"/>
            <a:chOff x="7467243" y="2127113"/>
            <a:chExt cx="3602852" cy="4730887"/>
          </a:xfrm>
        </p:grpSpPr>
        <p:pic>
          <p:nvPicPr>
            <p:cNvPr id="56" name="Picture 3" descr="C:\Users\Cécilia\Desktop\200px-Yes_check.svg.png">
              <a:extLst>
                <a:ext uri="{FF2B5EF4-FFF2-40B4-BE49-F238E27FC236}">
                  <a16:creationId xmlns:a16="http://schemas.microsoft.com/office/drawing/2014/main" id="{5479EFF0-EF6F-440B-82B3-486A1E1C8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893" y="4669157"/>
              <a:ext cx="448925" cy="44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5C0DA9BA-2DF2-4F68-AD81-5172865D9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4820"/>
            <a:stretch/>
          </p:blipFill>
          <p:spPr>
            <a:xfrm>
              <a:off x="7467243" y="2127113"/>
              <a:ext cx="3545005" cy="2315636"/>
            </a:xfrm>
            <a:prstGeom prst="rect">
              <a:avLst/>
            </a:prstGeom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587C4ECC-F011-4D60-9C2B-D05B048BF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6171"/>
            <a:stretch/>
          </p:blipFill>
          <p:spPr>
            <a:xfrm>
              <a:off x="7468960" y="4404900"/>
              <a:ext cx="3601135" cy="2453100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CA10FCFC-3E61-4A1E-AA8D-344436F44531}"/>
                </a:ext>
              </a:extLst>
            </p:cNvPr>
            <p:cNvSpPr txBox="1"/>
            <p:nvPr/>
          </p:nvSpPr>
          <p:spPr>
            <a:xfrm>
              <a:off x="8282290" y="3360235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IC50 = 3 µM</a:t>
              </a:r>
              <a:endParaRPr lang="en-US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0F4EA11-0D5E-4CA4-966F-63A16FD9286E}"/>
                </a:ext>
              </a:extLst>
            </p:cNvPr>
            <p:cNvSpPr txBox="1"/>
            <p:nvPr/>
          </p:nvSpPr>
          <p:spPr>
            <a:xfrm>
              <a:off x="8271273" y="5519541"/>
              <a:ext cx="1489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With</a:t>
              </a:r>
              <a:r>
                <a:rPr lang="fr-FR" dirty="0"/>
                <a:t> NP40</a:t>
              </a:r>
            </a:p>
            <a:p>
              <a:r>
                <a:rPr lang="fr-FR" dirty="0"/>
                <a:t>IC50 = 7,7 µM</a:t>
              </a:r>
              <a:endParaRPr lang="en-US" dirty="0"/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2F33BCB-836D-4BE9-A6A4-E68375620DEC}"/>
              </a:ext>
            </a:extLst>
          </p:cNvPr>
          <p:cNvSpPr txBox="1"/>
          <p:nvPr/>
        </p:nvSpPr>
        <p:spPr>
          <a:xfrm>
            <a:off x="6739226" y="2400981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Compound 1</a:t>
            </a:r>
            <a:endParaRPr lang="en-US" b="1" dirty="0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B8944B2F-BFA9-489F-9D7F-B34AFFB5E043}"/>
              </a:ext>
            </a:extLst>
          </p:cNvPr>
          <p:cNvSpPr txBox="1"/>
          <p:nvPr/>
        </p:nvSpPr>
        <p:spPr>
          <a:xfrm>
            <a:off x="10099611" y="2386345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Compound 2</a:t>
            </a:r>
            <a:endParaRPr lang="en-US" b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3B405D3-2D57-44C6-948C-C87A4B34C3C1}"/>
              </a:ext>
            </a:extLst>
          </p:cNvPr>
          <p:cNvSpPr txBox="1"/>
          <p:nvPr/>
        </p:nvSpPr>
        <p:spPr>
          <a:xfrm>
            <a:off x="5892720" y="1585344"/>
            <a:ext cx="629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+mj-lt"/>
                <a:cs typeface="Arial"/>
              </a:rPr>
              <a:t>IC50 </a:t>
            </a:r>
            <a:r>
              <a:rPr lang="fr-FR" sz="2000" b="1" dirty="0" err="1">
                <a:latin typeface="+mj-lt"/>
                <a:cs typeface="Arial"/>
              </a:rPr>
              <a:t>with</a:t>
            </a:r>
            <a:r>
              <a:rPr lang="fr-FR" sz="2000" b="1" dirty="0">
                <a:latin typeface="+mj-lt"/>
                <a:cs typeface="Arial"/>
              </a:rPr>
              <a:t> and </a:t>
            </a:r>
            <a:r>
              <a:rPr lang="fr-FR" sz="2000" b="1" dirty="0" err="1">
                <a:latin typeface="+mj-lt"/>
                <a:cs typeface="Arial"/>
              </a:rPr>
              <a:t>without</a:t>
            </a:r>
            <a:r>
              <a:rPr lang="fr-FR" sz="2000" b="1" dirty="0">
                <a:latin typeface="+mj-lt"/>
                <a:cs typeface="Arial"/>
              </a:rPr>
              <a:t> </a:t>
            </a:r>
            <a:r>
              <a:rPr lang="fr-FR" sz="2000" b="1" dirty="0" err="1">
                <a:latin typeface="+mj-lt"/>
                <a:cs typeface="Arial"/>
              </a:rPr>
              <a:t>detergent</a:t>
            </a:r>
            <a:endParaRPr lang="fr-FR" sz="2000" b="1" dirty="0">
              <a:latin typeface="+mj-lt"/>
              <a:cs typeface="Arial"/>
            </a:endParaRPr>
          </a:p>
          <a:p>
            <a:pPr algn="ctr"/>
            <a:r>
              <a:rPr lang="fr-FR" sz="2000" b="1" dirty="0">
                <a:latin typeface="+mj-lt"/>
                <a:cs typeface="Arial"/>
              </a:rPr>
              <a:t>(</a:t>
            </a:r>
            <a:r>
              <a:rPr lang="fr-FR" sz="2000" b="1" dirty="0" err="1">
                <a:latin typeface="+mj-lt"/>
                <a:cs typeface="Arial"/>
              </a:rPr>
              <a:t>agregator,unspecific</a:t>
            </a:r>
            <a:r>
              <a:rPr lang="fr-FR" sz="2000" b="1" dirty="0">
                <a:latin typeface="+mj-lt"/>
                <a:cs typeface="Arial"/>
              </a:rPr>
              <a:t> binding…)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/>
          <a:srcRect l="30896" t="13404" r="31522" b="7313"/>
          <a:stretch/>
        </p:blipFill>
        <p:spPr>
          <a:xfrm>
            <a:off x="10895695" y="96303"/>
            <a:ext cx="683913" cy="1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Orthogonal </a:t>
            </a:r>
            <a:r>
              <a:rPr lang="fr-FR" sz="3600" b="1" u="sng" dirty="0" err="1">
                <a:solidFill>
                  <a:schemeClr val="tx1"/>
                </a:solidFill>
              </a:rPr>
              <a:t>assays</a:t>
            </a:r>
            <a:endParaRPr lang="fr-FR" sz="3600" b="1" u="sng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Simplify mapping of hits on the SARS-CoV2 RTC by TSA assay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2" y="124179"/>
            <a:ext cx="1058568" cy="1300025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5249732" y="1649909"/>
            <a:ext cx="6936148" cy="4708828"/>
            <a:chOff x="5177135" y="2007732"/>
            <a:chExt cx="6936148" cy="4708828"/>
          </a:xfrm>
        </p:grpSpPr>
        <p:sp>
          <p:nvSpPr>
            <p:cNvPr id="6" name="ZoneTexte 5"/>
            <p:cNvSpPr txBox="1"/>
            <p:nvPr/>
          </p:nvSpPr>
          <p:spPr bwMode="auto">
            <a:xfrm>
              <a:off x="7890478" y="200773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Hit A</a:t>
              </a: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6841974" y="2790774"/>
              <a:ext cx="2370235" cy="1692696"/>
              <a:chOff x="6841974" y="2790774"/>
              <a:chExt cx="2370235" cy="1692696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3975319B-7293-4EB9-A427-0546B77350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4142" r="36968"/>
              <a:stretch/>
            </p:blipFill>
            <p:spPr bwMode="auto">
              <a:xfrm>
                <a:off x="6841974" y="2790774"/>
                <a:ext cx="2370235" cy="1692696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 bwMode="auto">
              <a:xfrm flipH="1">
                <a:off x="7346755" y="2818467"/>
                <a:ext cx="1336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Strong binding</a:t>
                </a: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5831957" y="3280132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/>
                <a:t>nsp12</a:t>
              </a:r>
              <a:endParaRPr lang="en-US" b="1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77135" y="5381212"/>
              <a:ext cx="18453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/>
                <a:t>(nsp12 + nsp8L7) </a:t>
              </a:r>
            </a:p>
            <a:p>
              <a:pPr algn="ctr"/>
              <a:r>
                <a:rPr lang="fr-FR" b="1" dirty="0" err="1"/>
                <a:t>complex</a:t>
              </a:r>
              <a:endParaRPr lang="en-US" b="1"/>
            </a:p>
          </p:txBody>
        </p:sp>
        <p:sp>
          <p:nvSpPr>
            <p:cNvPr id="14" name="ZoneTexte 13"/>
            <p:cNvSpPr txBox="1"/>
            <p:nvPr/>
          </p:nvSpPr>
          <p:spPr bwMode="auto">
            <a:xfrm>
              <a:off x="10752458" y="2007732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Hit B</a:t>
              </a:r>
            </a:p>
          </p:txBody>
        </p:sp>
        <p:grpSp>
          <p:nvGrpSpPr>
            <p:cNvPr id="22" name="Groupe 21"/>
            <p:cNvGrpSpPr/>
            <p:nvPr/>
          </p:nvGrpSpPr>
          <p:grpSpPr>
            <a:xfrm>
              <a:off x="9607427" y="4926227"/>
              <a:ext cx="2430227" cy="1783944"/>
              <a:chOff x="9607427" y="4926227"/>
              <a:chExt cx="2430227" cy="1783944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F802C59-6F84-4AED-A604-4665C4ECF1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27" t="12457" r="25738" b="684"/>
              <a:stretch/>
            </p:blipFill>
            <p:spPr>
              <a:xfrm>
                <a:off x="9607427" y="4926227"/>
                <a:ext cx="2430227" cy="1783944"/>
              </a:xfrm>
              <a:prstGeom prst="rect">
                <a:avLst/>
              </a:prstGeom>
            </p:spPr>
          </p:pic>
          <p:sp>
            <p:nvSpPr>
              <p:cNvPr id="16" name="ZoneTexte 15"/>
              <p:cNvSpPr txBox="1"/>
              <p:nvPr/>
            </p:nvSpPr>
            <p:spPr>
              <a:xfrm>
                <a:off x="10133196" y="4988066"/>
                <a:ext cx="10688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err="1"/>
                  <a:t>Low</a:t>
                </a:r>
                <a:r>
                  <a:rPr lang="fr-FR" sz="1400"/>
                  <a:t> binding</a:t>
                </a:r>
                <a:endParaRPr lang="en-US" sz="1400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6952911" y="4977774"/>
              <a:ext cx="2368481" cy="1738786"/>
              <a:chOff x="6952911" y="4977774"/>
              <a:chExt cx="2368481" cy="1738786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50CE9339-D482-4EAB-9C43-844153183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3715" r="26658"/>
              <a:stretch/>
            </p:blipFill>
            <p:spPr bwMode="auto">
              <a:xfrm>
                <a:off x="6952911" y="4977774"/>
                <a:ext cx="2368481" cy="1738786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431030" y="4989912"/>
                <a:ext cx="1388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/>
                  <a:t>Medium binding</a:t>
                </a:r>
                <a:endParaRPr lang="en-US" sz="1400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9517463" y="2790774"/>
              <a:ext cx="2474492" cy="1734976"/>
              <a:chOff x="9517463" y="2790774"/>
              <a:chExt cx="2474492" cy="1734976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F72EA95C-24BD-455F-8CB9-08E836D6CB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6337" r="37440"/>
              <a:stretch/>
            </p:blipFill>
            <p:spPr>
              <a:xfrm>
                <a:off x="9517463" y="2790774"/>
                <a:ext cx="2474492" cy="1734976"/>
              </a:xfrm>
              <a:prstGeom prst="rect">
                <a:avLst/>
              </a:prstGeom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10089456" y="2790774"/>
                <a:ext cx="9813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/>
                  <a:t>No binding</a:t>
                </a:r>
                <a:endParaRPr lang="en-US" sz="1400"/>
              </a:p>
            </p:txBody>
          </p:sp>
        </p:grpSp>
        <p:cxnSp>
          <p:nvCxnSpPr>
            <p:cNvPr id="24" name="Connecteur droit 23"/>
            <p:cNvCxnSpPr/>
            <p:nvPr/>
          </p:nvCxnSpPr>
          <p:spPr>
            <a:xfrm>
              <a:off x="9430576" y="2007732"/>
              <a:ext cx="0" cy="47024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831957" y="4626591"/>
              <a:ext cx="6281326" cy="83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0" y="1558373"/>
            <a:ext cx="5592422" cy="5230211"/>
            <a:chOff x="0" y="1558373"/>
            <a:chExt cx="5592422" cy="5230211"/>
          </a:xfrm>
        </p:grpSpPr>
        <p:grpSp>
          <p:nvGrpSpPr>
            <p:cNvPr id="45" name="Groupe 44"/>
            <p:cNvGrpSpPr/>
            <p:nvPr/>
          </p:nvGrpSpPr>
          <p:grpSpPr>
            <a:xfrm>
              <a:off x="427691" y="1558373"/>
              <a:ext cx="4925197" cy="4861496"/>
              <a:chOff x="1625728" y="748374"/>
              <a:chExt cx="4925197" cy="4861496"/>
            </a:xfrm>
          </p:grpSpPr>
          <p:pic>
            <p:nvPicPr>
              <p:cNvPr id="43" name="Image 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69" r="31171"/>
              <a:stretch/>
            </p:blipFill>
            <p:spPr bwMode="auto">
              <a:xfrm>
                <a:off x="2033516" y="748374"/>
                <a:ext cx="4517409" cy="486149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0" name="ZoneTexte 29"/>
              <p:cNvSpPr txBox="1"/>
              <p:nvPr/>
            </p:nvSpPr>
            <p:spPr bwMode="auto">
              <a:xfrm>
                <a:off x="5312678" y="1703899"/>
                <a:ext cx="729687" cy="427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177" dirty="0">
                    <a:solidFill>
                      <a:srgbClr val="00B0F0"/>
                    </a:solidFill>
                  </a:rPr>
                  <a:t>nsp8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 bwMode="auto">
              <a:xfrm>
                <a:off x="5505281" y="825875"/>
                <a:ext cx="678391" cy="427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177"/>
                  <a:t>RNA</a:t>
                </a: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 bwMode="auto">
              <a:xfrm flipH="1">
                <a:off x="4889634" y="1039556"/>
                <a:ext cx="615647" cy="1390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 bwMode="auto">
              <a:xfrm>
                <a:off x="1625728" y="3873700"/>
                <a:ext cx="10475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Linker =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nsp8L7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 bwMode="auto">
              <a:xfrm>
                <a:off x="2866954" y="1743847"/>
                <a:ext cx="729687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177" dirty="0">
                    <a:ln w="0"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rgbClr val="FFED50"/>
                    </a:solidFill>
                  </a:rPr>
                  <a:t>nsp8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 bwMode="auto">
              <a:xfrm>
                <a:off x="1833659" y="4490141"/>
                <a:ext cx="729687" cy="4273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2177" dirty="0">
                    <a:ln w="0"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rgbClr val="FFED50"/>
                    </a:solidFill>
                  </a:rPr>
                  <a:t>nsp8</a:t>
                </a:r>
              </a:p>
            </p:txBody>
          </p:sp>
        </p:grpSp>
        <p:sp>
          <p:nvSpPr>
            <p:cNvPr id="29" name="ZoneTexte 28"/>
            <p:cNvSpPr txBox="1"/>
            <p:nvPr/>
          </p:nvSpPr>
          <p:spPr bwMode="auto">
            <a:xfrm>
              <a:off x="0" y="6511585"/>
              <a:ext cx="524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Cryo-EM structure at 2.98 A </a:t>
              </a:r>
              <a:r>
                <a:rPr lang="fr-FR" sz="1200" dirty="0" err="1"/>
                <a:t>resolution</a:t>
              </a:r>
              <a:r>
                <a:rPr lang="fr-FR" sz="1200" dirty="0"/>
                <a:t> Shannon </a:t>
              </a:r>
              <a:r>
                <a:rPr lang="fr-FR" sz="1200" i="1" dirty="0"/>
                <a:t>et al., </a:t>
              </a:r>
              <a:r>
                <a:rPr lang="fr-FR" sz="1200" dirty="0"/>
                <a:t>Nat. </a:t>
              </a:r>
              <a:r>
                <a:rPr lang="fr-FR" sz="1200" dirty="0" err="1"/>
                <a:t>Comm</a:t>
              </a:r>
              <a:r>
                <a:rPr lang="fr-FR" sz="1200" dirty="0"/>
                <a:t>. 2022</a:t>
              </a:r>
            </a:p>
          </p:txBody>
        </p:sp>
        <p:sp>
          <p:nvSpPr>
            <p:cNvPr id="32" name="ZoneTexte 31"/>
            <p:cNvSpPr txBox="1"/>
            <p:nvPr/>
          </p:nvSpPr>
          <p:spPr bwMode="auto">
            <a:xfrm>
              <a:off x="1000465" y="4269789"/>
              <a:ext cx="729687" cy="4273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77" dirty="0">
                  <a:solidFill>
                    <a:srgbClr val="7030A0"/>
                  </a:solidFill>
                </a:rPr>
                <a:t>nsp7</a:t>
              </a:r>
            </a:p>
          </p:txBody>
        </p:sp>
        <p:sp>
          <p:nvSpPr>
            <p:cNvPr id="33" name="ZoneTexte 32"/>
            <p:cNvSpPr txBox="1"/>
            <p:nvPr/>
          </p:nvSpPr>
          <p:spPr bwMode="auto">
            <a:xfrm>
              <a:off x="4721671" y="3822234"/>
              <a:ext cx="870751" cy="613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177" dirty="0">
                  <a:solidFill>
                    <a:srgbClr val="00B050"/>
                  </a:solidFill>
                </a:rPr>
                <a:t>nsp12</a:t>
              </a:r>
            </a:p>
            <a:p>
              <a:r>
                <a:rPr lang="fr-FR" sz="1209" dirty="0" err="1">
                  <a:solidFill>
                    <a:srgbClr val="00B050"/>
                  </a:solidFill>
                </a:rPr>
                <a:t>RdRp</a:t>
              </a:r>
              <a:endParaRPr lang="fr-FR" sz="1209" dirty="0">
                <a:solidFill>
                  <a:srgbClr val="00B050"/>
                </a:solidFill>
              </a:endParaRPr>
            </a:p>
          </p:txBody>
        </p:sp>
        <p:sp>
          <p:nvSpPr>
            <p:cNvPr id="36" name="Arc 35"/>
            <p:cNvSpPr/>
            <p:nvPr/>
          </p:nvSpPr>
          <p:spPr bwMode="auto">
            <a:xfrm rot="20700421" flipH="1">
              <a:off x="1467021" y="4792815"/>
              <a:ext cx="403791" cy="1176794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6914571" y="6417454"/>
            <a:ext cx="500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-&gt; Hit </a:t>
            </a:r>
            <a:r>
              <a:rPr lang="fr-FR" dirty="0"/>
              <a:t>A : Cryo-EM </a:t>
            </a:r>
            <a:r>
              <a:rPr lang="fr-FR"/>
              <a:t>and </a:t>
            </a:r>
            <a:r>
              <a:rPr lang="fr-FR" dirty="0" err="1"/>
              <a:t>co-cristalization</a:t>
            </a:r>
            <a:r>
              <a:rPr lang="fr-FR" dirty="0"/>
              <a:t> are on </a:t>
            </a:r>
            <a:r>
              <a:rPr lang="fr-FR" dirty="0" err="1"/>
              <a:t>going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3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4"/>
          <p:cNvSpPr>
            <a:spLocks/>
          </p:cNvSpPr>
          <p:nvPr/>
        </p:nvSpPr>
        <p:spPr bwMode="auto">
          <a:xfrm>
            <a:off x="122830" y="321121"/>
            <a:ext cx="12069170" cy="483733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pPr algn="ctr">
              <a:defRPr/>
            </a:pPr>
            <a:r>
              <a:rPr lang="en-AU" sz="2800" b="1" spc="-1" dirty="0">
                <a:latin typeface="Arial"/>
              </a:rPr>
              <a:t>AFMB Viral </a:t>
            </a:r>
            <a:r>
              <a:rPr lang="en-AU" sz="2800" b="1" spc="-1" dirty="0" err="1">
                <a:latin typeface="Arial"/>
              </a:rPr>
              <a:t>Replicases</a:t>
            </a:r>
            <a:r>
              <a:rPr lang="en-AU" sz="2800" b="1" spc="-1" dirty="0">
                <a:latin typeface="Arial"/>
              </a:rPr>
              <a:t> : Structure, Function and Drug-</a:t>
            </a:r>
            <a:r>
              <a:rPr lang="en-AU" sz="2800" b="1" spc="-1" dirty="0" err="1">
                <a:latin typeface="Arial"/>
              </a:rPr>
              <a:t>designTeam</a:t>
            </a:r>
            <a:endParaRPr lang="en-AU" sz="2800" spc="-1" dirty="0">
              <a:latin typeface="Arial"/>
            </a:endParaRPr>
          </a:p>
          <a:p>
            <a:pPr algn="ctr">
              <a:defRPr/>
            </a:pPr>
            <a:endParaRPr lang="en-AU" sz="2800" spc="-1" dirty="0">
              <a:latin typeface="Arial"/>
            </a:endParaRPr>
          </a:p>
          <a:p>
            <a:pPr algn="ctr">
              <a:defRPr/>
            </a:pPr>
            <a:endParaRPr lang="en-AU" sz="2800" spc="-1" dirty="0"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 b="10577"/>
          <a:stretch/>
        </p:blipFill>
        <p:spPr>
          <a:xfrm>
            <a:off x="952500" y="1036320"/>
            <a:ext cx="10287000" cy="5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-678" y="-1709"/>
            <a:ext cx="12192000" cy="15483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1F7D7-7B17-D145-B905-0B6F2B841C55}" type="slidenum">
              <a:rPr lang="fr-FR" smtClean="0"/>
              <a:t>2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917488-C9BF-CE5F-33B6-27EB2E19D547}"/>
              </a:ext>
            </a:extLst>
          </p:cNvPr>
          <p:cNvSpPr/>
          <p:nvPr/>
        </p:nvSpPr>
        <p:spPr bwMode="auto">
          <a:xfrm>
            <a:off x="83382" y="66845"/>
            <a:ext cx="1195853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u="sng" dirty="0"/>
              <a:t>PCML </a:t>
            </a:r>
            <a:r>
              <a:rPr lang="fr-FR" sz="3600" b="1" u="sng" dirty="0" err="1"/>
              <a:t>is</a:t>
            </a:r>
            <a:r>
              <a:rPr lang="fr-FR" sz="3600" b="1" u="sng" dirty="0"/>
              <a:t> </a:t>
            </a:r>
            <a:r>
              <a:rPr lang="fr-FR" sz="3600" b="1" u="sng" dirty="0" err="1"/>
              <a:t>involved</a:t>
            </a:r>
            <a:r>
              <a:rPr lang="fr-FR" sz="3600" b="1" u="sng" dirty="0"/>
              <a:t> in AD2P and </a:t>
            </a:r>
            <a:r>
              <a:rPr lang="fr-FR" sz="3600" b="1" u="sng" dirty="0" err="1"/>
              <a:t>MaSC</a:t>
            </a:r>
            <a:endParaRPr lang="fr-FR" sz="1500" b="1" u="sng" dirty="0"/>
          </a:p>
          <a:p>
            <a:pPr algn="ctr"/>
            <a:endParaRPr lang="fr-FR" sz="1500" b="1" u="sng" dirty="0"/>
          </a:p>
          <a:p>
            <a:pPr algn="ctr"/>
            <a:r>
              <a:rPr lang="fr-FR" sz="2800" dirty="0" err="1"/>
              <a:t>Plateforms</a:t>
            </a:r>
            <a:r>
              <a:rPr lang="fr-FR" sz="2800" dirty="0"/>
              <a:t> </a:t>
            </a:r>
            <a:r>
              <a:rPr lang="fr-FR" sz="2800" dirty="0" err="1"/>
              <a:t>bringing</a:t>
            </a:r>
            <a:r>
              <a:rPr lang="fr-FR" sz="2800" dirty="0"/>
              <a:t> </a:t>
            </a:r>
            <a:r>
              <a:rPr lang="fr-FR" sz="2800" dirty="0" err="1"/>
              <a:t>together</a:t>
            </a:r>
            <a:r>
              <a:rPr lang="fr-FR" sz="2800" dirty="0"/>
              <a:t> 3 sites </a:t>
            </a:r>
            <a:r>
              <a:rPr lang="fr-FR" sz="2800" dirty="0" err="1"/>
              <a:t>specializing</a:t>
            </a:r>
            <a:r>
              <a:rPr lang="fr-FR" sz="2800" dirty="0"/>
              <a:t> in screening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70877" y="1689062"/>
            <a:ext cx="6249837" cy="4066056"/>
            <a:chOff x="70877" y="1689062"/>
            <a:chExt cx="6249837" cy="4066056"/>
          </a:xfrm>
        </p:grpSpPr>
        <p:grpSp>
          <p:nvGrpSpPr>
            <p:cNvPr id="11" name="Groupe 10"/>
            <p:cNvGrpSpPr/>
            <p:nvPr/>
          </p:nvGrpSpPr>
          <p:grpSpPr>
            <a:xfrm>
              <a:off x="70877" y="2191352"/>
              <a:ext cx="6249837" cy="3563766"/>
              <a:chOff x="-357140" y="1573891"/>
              <a:chExt cx="6249837" cy="3563766"/>
            </a:xfrm>
          </p:grpSpPr>
          <p:pic>
            <p:nvPicPr>
              <p:cNvPr id="6" name="Image 5" descr="logo AD2P version 2.jp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2" r="4170" b="14775"/>
              <a:stretch/>
            </p:blipFill>
            <p:spPr>
              <a:xfrm>
                <a:off x="1337500" y="2257349"/>
                <a:ext cx="2711993" cy="2573388"/>
              </a:xfrm>
              <a:prstGeom prst="rect">
                <a:avLst/>
              </a:prstGeom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2355383" y="4183550"/>
                <a:ext cx="35373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Viral screening Platform</a:t>
                </a:r>
              </a:p>
              <a:p>
                <a:pPr algn="ctr"/>
                <a:r>
                  <a:rPr lang="fr-FR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Marseille-</a:t>
                </a:r>
                <a:r>
                  <a:rPr lang="fr-FR" sz="14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Timone</a:t>
                </a:r>
                <a:r>
                  <a:rPr lang="fr-FR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(PCVMT)</a:t>
                </a:r>
              </a:p>
              <a:p>
                <a:pPr algn="ctr"/>
                <a:r>
                  <a:rPr lang="fr-FR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Xavier de LAMBALLERIE</a:t>
                </a:r>
              </a:p>
              <a:p>
                <a:pPr algn="ctr"/>
                <a:r>
                  <a:rPr lang="fr-FR" sz="1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Bruno COUTARD</a:t>
                </a: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-357140" y="3301719"/>
                <a:ext cx="233463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 Dynamics </a:t>
                </a:r>
              </a:p>
              <a:p>
                <a:pPr algn="ctr"/>
                <a:r>
                  <a:rPr lang="fr-FR" sz="1400" b="1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 Drug-Design (INT-3D)</a:t>
                </a:r>
              </a:p>
              <a:p>
                <a:pPr algn="ctr"/>
                <a:r>
                  <a:rPr lang="fr-FR" sz="1400" dirty="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Xavier MORELLI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937958" y="1573891"/>
                <a:ext cx="24517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Screening </a:t>
                </a:r>
                <a:r>
                  <a:rPr lang="fr-FR" sz="1400" b="1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Plateform</a:t>
                </a:r>
                <a:r>
                  <a:rPr lang="fr-FR" sz="1400" b="1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Marseille-</a:t>
                </a:r>
                <a:r>
                  <a:rPr lang="fr-FR" sz="1400" b="1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Luminy</a:t>
                </a:r>
                <a:r>
                  <a:rPr lang="fr-FR" sz="1400" b="1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(PCML)</a:t>
                </a:r>
              </a:p>
              <a:p>
                <a:pPr algn="ctr"/>
                <a:r>
                  <a:rPr lang="fr-FR" sz="1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Jean-Claude GUILLEMOT</a:t>
                </a:r>
              </a:p>
            </p:txBody>
          </p:sp>
        </p:grp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1321401" y="1689062"/>
              <a:ext cx="3786910" cy="398047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800" dirty="0">
                  <a:solidFill>
                    <a:srgbClr val="00B050"/>
                  </a:solidFill>
                  <a:latin typeface="+mn-lt"/>
                  <a:cs typeface="Arial" panose="020B0604020202020204" pitchFamily="34" charset="0"/>
                </a:rPr>
                <a:t>AD2P : Antiviral Drug Design Platform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570" y="5979684"/>
            <a:ext cx="690081" cy="687505"/>
          </a:xfrm>
          <a:prstGeom prst="rect">
            <a:avLst/>
          </a:prstGeom>
        </p:spPr>
      </p:pic>
      <p:pic>
        <p:nvPicPr>
          <p:cNvPr id="15" name="Image 14" descr="Lofo_Aix-Marseille_Université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32" y="6030513"/>
            <a:ext cx="1809924" cy="636675"/>
          </a:xfrm>
          <a:prstGeom prst="rect">
            <a:avLst/>
          </a:prstGeom>
        </p:spPr>
      </p:pic>
      <p:pic>
        <p:nvPicPr>
          <p:cNvPr id="16" name="Image 15" descr="Logo region PA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972" y="6072253"/>
            <a:ext cx="1024227" cy="550899"/>
          </a:xfrm>
          <a:prstGeom prst="rect">
            <a:avLst/>
          </a:prstGeom>
        </p:spPr>
      </p:pic>
      <p:pic>
        <p:nvPicPr>
          <p:cNvPr id="17" name="Image 16" descr="ville-de-marseille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83" y="6030513"/>
            <a:ext cx="1705127" cy="706555"/>
          </a:xfrm>
          <a:prstGeom prst="rect">
            <a:avLst/>
          </a:prstGeom>
        </p:spPr>
      </p:pic>
      <p:pic>
        <p:nvPicPr>
          <p:cNvPr id="18" name="Image 17" descr="INSERM-mpi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t="15541" r="1823" b="14850"/>
          <a:stretch/>
        </p:blipFill>
        <p:spPr>
          <a:xfrm>
            <a:off x="4919361" y="6089202"/>
            <a:ext cx="1585078" cy="56669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06" y="6108191"/>
            <a:ext cx="2289509" cy="558997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D696007-E38D-4DFD-898A-B7812904821D}"/>
              </a:ext>
            </a:extLst>
          </p:cNvPr>
          <p:cNvGrpSpPr/>
          <p:nvPr/>
        </p:nvGrpSpPr>
        <p:grpSpPr>
          <a:xfrm>
            <a:off x="6108970" y="1552771"/>
            <a:ext cx="5932947" cy="3797443"/>
            <a:chOff x="6108970" y="1552771"/>
            <a:chExt cx="5932947" cy="3797443"/>
          </a:xfrm>
        </p:grpSpPr>
        <p:grpSp>
          <p:nvGrpSpPr>
            <p:cNvPr id="13" name="Groupe 12"/>
            <p:cNvGrpSpPr/>
            <p:nvPr/>
          </p:nvGrpSpPr>
          <p:grpSpPr>
            <a:xfrm>
              <a:off x="6108970" y="1675456"/>
              <a:ext cx="5932947" cy="3674758"/>
              <a:chOff x="6108970" y="1675456"/>
              <a:chExt cx="5932947" cy="3674758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9"/>
              <a:stretch/>
            </p:blipFill>
            <p:spPr bwMode="auto">
              <a:xfrm>
                <a:off x="6108970" y="2326218"/>
                <a:ext cx="5932947" cy="302399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421877" y="1675456"/>
                <a:ext cx="3452484" cy="36933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MaSC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 : Marseille Screening Center</a:t>
                </a:r>
                <a:endParaRPr lang="en-US" dirty="0"/>
              </a:p>
            </p:txBody>
          </p:sp>
        </p:grp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30315" y="1552771"/>
              <a:ext cx="1665336" cy="614702"/>
            </a:xfrm>
            <a:prstGeom prst="rect">
              <a:avLst/>
            </a:prstGeom>
          </p:spPr>
        </p:pic>
      </p:grpSp>
      <p:pic>
        <p:nvPicPr>
          <p:cNvPr id="21" name="Image 20" descr="Logo_plateforme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16657" r="2482" b="18870"/>
          <a:stretch/>
        </p:blipFill>
        <p:spPr>
          <a:xfrm>
            <a:off x="3624946" y="3146560"/>
            <a:ext cx="1984651" cy="6062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372304" y="5385786"/>
            <a:ext cx="388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https://www.afmb.univ-mrs.fr/MaSC/</a:t>
            </a:r>
          </a:p>
        </p:txBody>
      </p:sp>
    </p:spTree>
    <p:extLst>
      <p:ext uri="{BB962C8B-B14F-4D97-AF65-F5344CB8AC3E}">
        <p14:creationId xmlns:p14="http://schemas.microsoft.com/office/powerpoint/2010/main" val="354894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 bwMode="auto">
          <a:xfrm>
            <a:off x="3071664" y="1841353"/>
            <a:ext cx="2016225" cy="2268237"/>
            <a:chOff x="3633279" y="1010775"/>
            <a:chExt cx="2392033" cy="265141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633279" y="1010775"/>
              <a:ext cx="2392033" cy="229164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 bwMode="auto">
            <a:xfrm>
              <a:off x="3820333" y="3302415"/>
              <a:ext cx="1842758" cy="35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400" b="1" dirty="0"/>
                <a:t>Scientific manager</a:t>
              </a:r>
              <a:endParaRPr dirty="0"/>
            </a:p>
          </p:txBody>
        </p:sp>
      </p:grpSp>
      <p:grpSp>
        <p:nvGrpSpPr>
          <p:cNvPr id="12" name="Groupe 11"/>
          <p:cNvGrpSpPr/>
          <p:nvPr/>
        </p:nvGrpSpPr>
        <p:grpSpPr bwMode="auto">
          <a:xfrm>
            <a:off x="6477030" y="1756738"/>
            <a:ext cx="1925380" cy="2352852"/>
            <a:chOff x="344671" y="3665558"/>
            <a:chExt cx="2252050" cy="279401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4671" y="3665558"/>
              <a:ext cx="2252050" cy="23684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 bwMode="auto">
            <a:xfrm>
              <a:off x="418756" y="6094085"/>
              <a:ext cx="2067125" cy="36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 sz="1400" b="1" dirty="0" err="1"/>
                <a:t>Operational</a:t>
              </a:r>
              <a:r>
                <a:rPr lang="fr-FR" sz="1400" b="1" dirty="0"/>
                <a:t> manager</a:t>
              </a:r>
              <a:endParaRPr dirty="0"/>
            </a:p>
          </p:txBody>
        </p:sp>
      </p:grpSp>
      <p:grpSp>
        <p:nvGrpSpPr>
          <p:cNvPr id="23" name="Groupe 22"/>
          <p:cNvGrpSpPr/>
          <p:nvPr/>
        </p:nvGrpSpPr>
        <p:grpSpPr bwMode="auto">
          <a:xfrm>
            <a:off x="390129" y="4417366"/>
            <a:ext cx="11970567" cy="1481416"/>
            <a:chOff x="390129" y="3717030"/>
            <a:chExt cx="11970567" cy="1481416"/>
          </a:xfrm>
        </p:grpSpPr>
        <p:sp>
          <p:nvSpPr>
            <p:cNvPr id="14" name="ZoneTexte 13"/>
            <p:cNvSpPr txBox="1"/>
            <p:nvPr/>
          </p:nvSpPr>
          <p:spPr bwMode="auto">
            <a:xfrm>
              <a:off x="390129" y="4675226"/>
              <a:ext cx="2543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400" dirty="0"/>
                <a:t>Production-Purification of </a:t>
              </a:r>
              <a:r>
                <a:rPr lang="fr-FR" sz="1400" dirty="0" err="1"/>
                <a:t>proteins</a:t>
              </a:r>
              <a:endParaRPr dirty="0"/>
            </a:p>
          </p:txBody>
        </p:sp>
        <p:grpSp>
          <p:nvGrpSpPr>
            <p:cNvPr id="19" name="Groupe 18"/>
            <p:cNvGrpSpPr/>
            <p:nvPr/>
          </p:nvGrpSpPr>
          <p:grpSpPr bwMode="auto">
            <a:xfrm>
              <a:off x="8904312" y="3717033"/>
              <a:ext cx="3456384" cy="1456241"/>
              <a:chOff x="7292079" y="4590340"/>
              <a:chExt cx="4436659" cy="1977570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7647490" y="4590340"/>
                <a:ext cx="3526666" cy="1239694"/>
              </a:xfrm>
              <a:prstGeom prst="rect">
                <a:avLst/>
              </a:prstGeom>
            </p:spPr>
          </p:pic>
          <p:sp>
            <p:nvSpPr>
              <p:cNvPr id="18" name="ZoneTexte 17"/>
              <p:cNvSpPr txBox="1"/>
              <p:nvPr/>
            </p:nvSpPr>
            <p:spPr bwMode="auto">
              <a:xfrm>
                <a:off x="7292079" y="5857379"/>
                <a:ext cx="4436659" cy="71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400" dirty="0"/>
                  <a:t>Scientific </a:t>
                </a:r>
                <a:r>
                  <a:rPr lang="fr-FR" sz="1400" dirty="0" err="1"/>
                  <a:t>committee</a:t>
                </a:r>
                <a:r>
                  <a:rPr lang="fr-FR" sz="1400" dirty="0"/>
                  <a:t> </a:t>
                </a:r>
                <a:r>
                  <a:rPr lang="fr-FR" sz="1400" dirty="0" err="1"/>
                  <a:t>member</a:t>
                </a:r>
                <a:r>
                  <a:rPr lang="fr-FR" sz="1400" dirty="0"/>
                  <a:t> </a:t>
                </a:r>
                <a:endParaRPr dirty="0"/>
              </a:p>
              <a:p>
                <a:pPr algn="ctr">
                  <a:defRPr/>
                </a:pPr>
                <a:r>
                  <a:rPr lang="fr-FR" sz="1400" dirty="0" err="1"/>
                  <a:t>Internal</a:t>
                </a:r>
                <a:r>
                  <a:rPr lang="fr-FR" sz="1400" dirty="0"/>
                  <a:t> expert</a:t>
                </a:r>
                <a:endParaRPr dirty="0"/>
              </a:p>
            </p:txBody>
          </p:sp>
        </p:grpSp>
        <p:grpSp>
          <p:nvGrpSpPr>
            <p:cNvPr id="21" name="Groupe 20"/>
            <p:cNvGrpSpPr/>
            <p:nvPr/>
          </p:nvGrpSpPr>
          <p:grpSpPr bwMode="auto">
            <a:xfrm>
              <a:off x="2927648" y="3717030"/>
              <a:ext cx="3044852" cy="1243880"/>
              <a:chOff x="3694378" y="4506290"/>
              <a:chExt cx="3526689" cy="1553433"/>
            </a:xfrm>
          </p:grpSpPr>
          <p:sp>
            <p:nvSpPr>
              <p:cNvPr id="10" name="ZoneTexte 9"/>
              <p:cNvSpPr txBox="1"/>
              <p:nvPr/>
            </p:nvSpPr>
            <p:spPr bwMode="auto">
              <a:xfrm>
                <a:off x="3694378" y="5675352"/>
                <a:ext cx="3526689" cy="38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400" dirty="0"/>
                  <a:t>Coordination - </a:t>
                </a:r>
                <a:r>
                  <a:rPr lang="fr-FR" sz="1400" dirty="0" err="1"/>
                  <a:t>Logistic</a:t>
                </a:r>
                <a:r>
                  <a:rPr lang="fr-FR" sz="1400" dirty="0"/>
                  <a:t>, administration</a:t>
                </a:r>
                <a:endParaRPr dirty="0"/>
              </a:p>
            </p:txBody>
          </p: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3861184" y="4506290"/>
                <a:ext cx="3336120" cy="1169063"/>
              </a:xfrm>
              <a:prstGeom prst="rect">
                <a:avLst/>
              </a:prstGeom>
            </p:spPr>
          </p:pic>
        </p:grpSp>
        <p:grpSp>
          <p:nvGrpSpPr>
            <p:cNvPr id="13" name="Groupe 12"/>
            <p:cNvGrpSpPr/>
            <p:nvPr/>
          </p:nvGrpSpPr>
          <p:grpSpPr bwMode="auto">
            <a:xfrm>
              <a:off x="5951984" y="3717032"/>
              <a:ext cx="3044852" cy="1243880"/>
              <a:chOff x="5879976" y="3212977"/>
              <a:chExt cx="3044852" cy="124388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023992" y="3212977"/>
                <a:ext cx="2880320" cy="936103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 bwMode="auto">
              <a:xfrm>
                <a:off x="5879976" y="4149079"/>
                <a:ext cx="30448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fr-FR" sz="1400" dirty="0" err="1"/>
                  <a:t>Chemistry</a:t>
                </a:r>
                <a:r>
                  <a:rPr lang="fr-FR" sz="1400" dirty="0"/>
                  <a:t> - SAR</a:t>
                </a:r>
                <a:endParaRPr dirty="0"/>
              </a:p>
            </p:txBody>
          </p: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106" y="4417367"/>
            <a:ext cx="2113305" cy="94714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60509" y="6208794"/>
            <a:ext cx="8402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https://www.afmb.univ-mrs.fr/facility/plateforme-de-criblage-marseille-luminy/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3996"/>
            <a:ext cx="12192000" cy="15483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PCML : People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8008249" y="2402377"/>
            <a:ext cx="5016301" cy="3012604"/>
            <a:chOff x="8070979" y="2685854"/>
            <a:chExt cx="5016301" cy="3012604"/>
          </a:xfrm>
        </p:grpSpPr>
        <p:sp>
          <p:nvSpPr>
            <p:cNvPr id="37" name="Ellipse 36"/>
            <p:cNvSpPr/>
            <p:nvPr/>
          </p:nvSpPr>
          <p:spPr>
            <a:xfrm>
              <a:off x="8904330" y="3352801"/>
              <a:ext cx="3332183" cy="23456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9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solidFill>
                  <a:schemeClr val="tx1"/>
                </a:solidFill>
              </a:endParaRPr>
            </a:p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8070979" y="2685854"/>
              <a:ext cx="5016301" cy="3008883"/>
              <a:chOff x="6780953" y="2293763"/>
              <a:chExt cx="5016301" cy="2997895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6780953" y="2293763"/>
                <a:ext cx="5016301" cy="1921942"/>
                <a:chOff x="6780953" y="2293763"/>
                <a:chExt cx="5016301" cy="1921942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780953" y="3107709"/>
                  <a:ext cx="5016301" cy="11079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b="1" u="sng" dirty="0">
                      <a:solidFill>
                        <a:schemeClr val="tx1"/>
                      </a:solidFill>
                    </a:rPr>
                    <a:t>Enzymes </a:t>
                  </a:r>
                  <a:r>
                    <a:rPr lang="fr-FR" b="1" u="sng" dirty="0" err="1">
                      <a:solidFill>
                        <a:schemeClr val="tx1"/>
                      </a:solidFill>
                    </a:rPr>
                    <a:t>library</a:t>
                  </a:r>
                  <a:endParaRPr lang="fr-FR" b="1" u="sng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fr-FR" sz="1600" dirty="0"/>
                    <a:t>Production and purification of </a:t>
                  </a:r>
                </a:p>
                <a:p>
                  <a:pPr algn="ctr"/>
                  <a:r>
                    <a:rPr lang="fr-FR" sz="1600" dirty="0" err="1"/>
                    <a:t>target</a:t>
                  </a:r>
                  <a:r>
                    <a:rPr lang="fr-FR" sz="1600" dirty="0"/>
                    <a:t> </a:t>
                  </a:r>
                  <a:r>
                    <a:rPr lang="fr-FR" sz="1600" dirty="0" err="1"/>
                    <a:t>proteins</a:t>
                  </a:r>
                  <a:endParaRPr lang="fr-FR" sz="1600" dirty="0"/>
                </a:p>
                <a:p>
                  <a:pPr algn="ctr"/>
                  <a:r>
                    <a:rPr lang="fr-FR" sz="1600" dirty="0"/>
                    <a:t>(</a:t>
                  </a:r>
                  <a:r>
                    <a:rPr lang="fr-FR" sz="1600" dirty="0" err="1"/>
                    <a:t>Flavivirus</a:t>
                  </a:r>
                  <a:r>
                    <a:rPr lang="fr-FR" sz="1600" dirty="0"/>
                    <a:t> and Coronavirus)</a:t>
                  </a:r>
                  <a:endParaRPr lang="en-US" sz="1600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10946487" y="2293763"/>
                  <a:ext cx="1847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400" dirty="0"/>
                </a:p>
              </p:txBody>
            </p:sp>
          </p:grpSp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1704" y="4113306"/>
                <a:ext cx="1523809" cy="1178352"/>
              </a:xfrm>
              <a:prstGeom prst="rect">
                <a:avLst/>
              </a:prstGeom>
            </p:spPr>
          </p:pic>
        </p:grpSp>
      </p:grpSp>
      <p:grpSp>
        <p:nvGrpSpPr>
          <p:cNvPr id="19" name="Groupe 18"/>
          <p:cNvGrpSpPr/>
          <p:nvPr/>
        </p:nvGrpSpPr>
        <p:grpSpPr>
          <a:xfrm>
            <a:off x="56392" y="1636188"/>
            <a:ext cx="8802624" cy="5129533"/>
            <a:chOff x="524257" y="1088387"/>
            <a:chExt cx="8802624" cy="5129533"/>
          </a:xfrm>
        </p:grpSpPr>
        <p:sp>
          <p:nvSpPr>
            <p:cNvPr id="9" name="Ellipse 8"/>
            <p:cNvSpPr/>
            <p:nvPr/>
          </p:nvSpPr>
          <p:spPr>
            <a:xfrm>
              <a:off x="524257" y="1560427"/>
              <a:ext cx="8802624" cy="4657493"/>
            </a:xfrm>
            <a:prstGeom prst="ellipse">
              <a:avLst/>
            </a:prstGeom>
            <a:gradFill flip="none" rotWithShape="1">
              <a:gsLst>
                <a:gs pos="100000">
                  <a:srgbClr val="CCCCFF"/>
                </a:gs>
                <a:gs pos="88000">
                  <a:srgbClr val="CCCCFF">
                    <a:alpha val="28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259608" y="1560427"/>
              <a:ext cx="3332183" cy="2345657"/>
              <a:chOff x="921913" y="-144718"/>
              <a:chExt cx="4168894" cy="3158682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921913" y="-144718"/>
                <a:ext cx="4168894" cy="315868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3608" y="1392957"/>
                <a:ext cx="2221653" cy="1249680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038890" y="129624"/>
                <a:ext cx="3913807" cy="1160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u="sng" dirty="0"/>
                  <a:t>Chemical </a:t>
                </a:r>
                <a:r>
                  <a:rPr lang="fr-FR" b="1" u="sng" dirty="0" err="1"/>
                  <a:t>libraries</a:t>
                </a:r>
                <a:endParaRPr lang="fr-FR" b="1" u="sng" dirty="0"/>
              </a:p>
              <a:p>
                <a:pPr algn="ctr"/>
                <a:r>
                  <a:rPr lang="fr-FR" sz="1600" dirty="0"/>
                  <a:t>&gt;76 000 compounds</a:t>
                </a:r>
              </a:p>
              <a:p>
                <a:pPr algn="ctr"/>
                <a:r>
                  <a:rPr lang="fr-FR" sz="1600" dirty="0" err="1"/>
                  <a:t>Academic</a:t>
                </a:r>
                <a:r>
                  <a:rPr lang="fr-FR" sz="1600" dirty="0"/>
                  <a:t> and commercial librairies</a:t>
                </a:r>
                <a:endParaRPr lang="en-US" sz="1600" dirty="0"/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4880359" y="3617390"/>
              <a:ext cx="3332183" cy="2345657"/>
              <a:chOff x="8778281" y="4034510"/>
              <a:chExt cx="3332183" cy="2345657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8778281" y="4034510"/>
                <a:ext cx="3332183" cy="234565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0315" y="5064596"/>
                <a:ext cx="1016955" cy="1210301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8827369" y="4200682"/>
                <a:ext cx="328309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u="sng" dirty="0"/>
                  <a:t>Orthogonal </a:t>
                </a:r>
                <a:r>
                  <a:rPr lang="fr-FR" b="1" u="sng" dirty="0" err="1"/>
                  <a:t>Assays</a:t>
                </a:r>
                <a:endParaRPr lang="fr-FR" b="1" u="sng" dirty="0"/>
              </a:p>
              <a:p>
                <a:pPr algn="ctr"/>
                <a:r>
                  <a:rPr lang="fr-FR" sz="1600" dirty="0"/>
                  <a:t>- IC50s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</a:t>
                </a:r>
                <a:r>
                  <a:rPr lang="fr-FR" sz="1600" dirty="0" err="1"/>
                  <a:t>detergent</a:t>
                </a:r>
                <a:endParaRPr lang="fr-FR" sz="1600" dirty="0"/>
              </a:p>
              <a:p>
                <a:pPr algn="ctr"/>
                <a:r>
                  <a:rPr lang="fr-FR" sz="1600" dirty="0"/>
                  <a:t>- </a:t>
                </a:r>
                <a:r>
                  <a:rPr lang="fr-FR" sz="1600" dirty="0" err="1"/>
                  <a:t>Thermalshift</a:t>
                </a:r>
                <a:r>
                  <a:rPr lang="fr-FR" sz="1600" dirty="0"/>
                  <a:t> </a:t>
                </a:r>
                <a:r>
                  <a:rPr lang="fr-FR" sz="1600" dirty="0" err="1"/>
                  <a:t>assay</a:t>
                </a:r>
                <a:endParaRPr lang="en-US" sz="1400" dirty="0"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1541412" y="3575401"/>
              <a:ext cx="3332183" cy="2345657"/>
              <a:chOff x="8573503" y="3995906"/>
              <a:chExt cx="3332183" cy="2345657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8573503" y="3995906"/>
                <a:ext cx="3332183" cy="234565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9020467" y="4146454"/>
                <a:ext cx="2557862" cy="2020215"/>
                <a:chOff x="16722564" y="816174"/>
                <a:chExt cx="3604145" cy="2625079"/>
              </a:xfrm>
            </p:grpSpPr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52820" y="1959925"/>
                  <a:ext cx="1975103" cy="1481328"/>
                </a:xfrm>
                <a:prstGeom prst="rect">
                  <a:avLst/>
                </a:prstGeom>
              </p:spPr>
            </p:pic>
            <p:sp>
              <p:nvSpPr>
                <p:cNvPr id="15" name="ZoneTexte 14"/>
                <p:cNvSpPr txBox="1"/>
                <p:nvPr/>
              </p:nvSpPr>
              <p:spPr>
                <a:xfrm>
                  <a:off x="16722564" y="816174"/>
                  <a:ext cx="3604145" cy="1119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u="sng" dirty="0"/>
                    <a:t>Screening – IC50</a:t>
                  </a:r>
                </a:p>
                <a:p>
                  <a:pPr algn="ctr"/>
                  <a:r>
                    <a:rPr lang="fr-FR" sz="1600" dirty="0"/>
                    <a:t>Fluorescent and radioactive </a:t>
                  </a:r>
                  <a:r>
                    <a:rPr lang="fr-FR" sz="1600" dirty="0" err="1"/>
                    <a:t>assays</a:t>
                  </a:r>
                  <a:r>
                    <a:rPr lang="fr-FR" sz="1600" dirty="0"/>
                    <a:t> on </a:t>
                  </a:r>
                  <a:r>
                    <a:rPr lang="fr-FR" sz="1600" dirty="0" err="1"/>
                    <a:t>robotized</a:t>
                  </a:r>
                  <a:r>
                    <a:rPr lang="fr-FR" sz="1600" dirty="0"/>
                    <a:t> </a:t>
                  </a:r>
                  <a:r>
                    <a:rPr lang="fr-FR" sz="1600" dirty="0" err="1"/>
                    <a:t>systems</a:t>
                  </a:r>
                  <a:endParaRPr lang="en-US" sz="1600" dirty="0"/>
                </a:p>
              </p:txBody>
            </p:sp>
          </p:grpSp>
        </p:grpSp>
        <p:sp>
          <p:nvSpPr>
            <p:cNvPr id="27" name="ZoneTexte 26"/>
            <p:cNvSpPr txBox="1"/>
            <p:nvPr/>
          </p:nvSpPr>
          <p:spPr>
            <a:xfrm>
              <a:off x="1259534" y="2808278"/>
              <a:ext cx="140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/>
                <a:t>PCML</a:t>
              </a:r>
              <a:endParaRPr lang="en-US" sz="3200" b="1" dirty="0"/>
            </a:p>
          </p:txBody>
        </p:sp>
        <p:sp>
          <p:nvSpPr>
            <p:cNvPr id="28" name="Flèche droite 27"/>
            <p:cNvSpPr/>
            <p:nvPr/>
          </p:nvSpPr>
          <p:spPr>
            <a:xfrm rot="5400000">
              <a:off x="4712280" y="1118786"/>
              <a:ext cx="434333" cy="3735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-678" y="-1709"/>
            <a:ext cx="12192000" cy="154838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Expertise and  know-how of PCML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Flèche droite 38"/>
          <p:cNvSpPr/>
          <p:nvPr/>
        </p:nvSpPr>
        <p:spPr>
          <a:xfrm rot="18751278">
            <a:off x="1444377" y="6292667"/>
            <a:ext cx="434333" cy="3735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èche droite 39"/>
          <p:cNvSpPr/>
          <p:nvPr/>
        </p:nvSpPr>
        <p:spPr>
          <a:xfrm rot="13423951">
            <a:off x="6960914" y="6331582"/>
            <a:ext cx="434333" cy="3735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èche droite 1"/>
          <p:cNvSpPr/>
          <p:nvPr/>
        </p:nvSpPr>
        <p:spPr>
          <a:xfrm rot="10800000">
            <a:off x="8486100" y="4136267"/>
            <a:ext cx="668215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09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b="1">
                <a:solidFill>
                  <a:schemeClr val="tx1"/>
                </a:solidFill>
              </a:rPr>
              <a:t>Enzyme library</a:t>
            </a:r>
            <a:endParaRPr lang="en-US" sz="3500" b="1">
              <a:solidFill>
                <a:schemeClr val="tx1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864440" y="1917673"/>
            <a:ext cx="4081551" cy="2043475"/>
            <a:chOff x="157942" y="3283526"/>
            <a:chExt cx="4081551" cy="2043475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157944" y="3806747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Nsp12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57944" y="3283526"/>
              <a:ext cx="31020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Coronavirus (1&amp;2)</a:t>
              </a:r>
              <a:endPara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157943" y="4195272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Nsp8</a:t>
              </a: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157942" y="4583797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Nsp8L7 (CoV2)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57942" y="4972323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Nsp7L8 (CoV1)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48573" y="1917673"/>
            <a:ext cx="4081551" cy="1654949"/>
            <a:chOff x="157942" y="3283526"/>
            <a:chExt cx="4081551" cy="1654949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57944" y="3806747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18* NS5 full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57944" y="3283526"/>
              <a:ext cx="17395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Flavivirus</a:t>
              </a:r>
              <a:endPara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57943" y="4195272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6*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MTase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157942" y="4583797"/>
              <a:ext cx="4081549" cy="35467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10* </a:t>
              </a:r>
              <a:r>
                <a:rPr lang="en-US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RdRp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5415911" y="2305020"/>
            <a:ext cx="1262743" cy="6357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PCML</a:t>
            </a:r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18" y="168467"/>
            <a:ext cx="3089277" cy="11747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8" y="-6235"/>
            <a:ext cx="1990385" cy="153915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53" y="4476682"/>
            <a:ext cx="3527757" cy="2190484"/>
          </a:xfrm>
          <a:prstGeom prst="rect">
            <a:avLst/>
          </a:prstGeom>
        </p:spPr>
      </p:pic>
      <p:cxnSp>
        <p:nvCxnSpPr>
          <p:cNvPr id="29" name="Connecteur droit avec flèche 28"/>
          <p:cNvCxnSpPr>
            <a:stCxn id="10" idx="3"/>
            <a:endCxn id="16" idx="1"/>
          </p:cNvCxnSpPr>
          <p:nvPr/>
        </p:nvCxnSpPr>
        <p:spPr>
          <a:xfrm>
            <a:off x="4230124" y="2618233"/>
            <a:ext cx="11857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4" idx="1"/>
            <a:endCxn id="16" idx="3"/>
          </p:cNvCxnSpPr>
          <p:nvPr/>
        </p:nvCxnSpPr>
        <p:spPr>
          <a:xfrm flipH="1">
            <a:off x="6678654" y="2618233"/>
            <a:ext cx="11857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4471432"/>
            <a:ext cx="3578222" cy="219457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635669" y="3289914"/>
            <a:ext cx="2847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Medium to High </a:t>
            </a:r>
          </a:p>
          <a:p>
            <a:pPr algn="ctr"/>
            <a:r>
              <a:rPr lang="fr-FR" sz="2800" dirty="0" err="1"/>
              <a:t>throughput</a:t>
            </a:r>
            <a:r>
              <a:rPr lang="fr-FR" sz="2800" dirty="0"/>
              <a:t> </a:t>
            </a:r>
            <a:r>
              <a:rPr lang="fr-FR" sz="2800" dirty="0" err="1"/>
              <a:t>assays</a:t>
            </a:r>
            <a:endParaRPr lang="en-US" sz="28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083858" y="2936655"/>
            <a:ext cx="0" cy="409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975574" y="1658664"/>
            <a:ext cx="5540596" cy="5096105"/>
            <a:chOff x="125044" y="1180407"/>
            <a:chExt cx="5738989" cy="527858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4" y="1180407"/>
              <a:ext cx="5378277" cy="5278582"/>
            </a:xfrm>
            <a:prstGeom prst="rect">
              <a:avLst/>
            </a:prstGeom>
          </p:spPr>
        </p:pic>
        <p:grpSp>
          <p:nvGrpSpPr>
            <p:cNvPr id="21" name="Groupe 20"/>
            <p:cNvGrpSpPr/>
            <p:nvPr/>
          </p:nvGrpSpPr>
          <p:grpSpPr>
            <a:xfrm>
              <a:off x="5563517" y="1364422"/>
              <a:ext cx="72000" cy="5076693"/>
              <a:chOff x="5563517" y="1363286"/>
              <a:chExt cx="72000" cy="5076693"/>
            </a:xfrm>
          </p:grpSpPr>
          <p:sp>
            <p:nvSpPr>
              <p:cNvPr id="40" name="Ellipse 39"/>
              <p:cNvSpPr/>
              <p:nvPr/>
            </p:nvSpPr>
            <p:spPr>
              <a:xfrm>
                <a:off x="5563517" y="136328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5563517" y="1776184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5563517" y="2183764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5563517" y="2692708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5563517" y="2794072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563517" y="289543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563517" y="2996800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5563517" y="309816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5563517" y="3723357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5563517" y="3824723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5563517" y="4226632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5563517" y="4636341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5563517" y="5861920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5563517" y="596328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5563517" y="6165249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563517" y="6266613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5563517" y="6367979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5677775" y="2184900"/>
              <a:ext cx="72000" cy="4256215"/>
              <a:chOff x="5797805" y="2186036"/>
              <a:chExt cx="72000" cy="4256215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5797805" y="218603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5797805" y="259361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797805" y="2694980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797805" y="2796344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5797805" y="2897708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5797805" y="2999072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5797805" y="3100438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5797805" y="3725629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5797805" y="6268885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5797805" y="6370251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5792033" y="2184900"/>
              <a:ext cx="72000" cy="986402"/>
              <a:chOff x="5797805" y="2186036"/>
              <a:chExt cx="72000" cy="986402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797805" y="2186036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5797805" y="2694980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5797805" y="2796344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5797805" y="2897708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797805" y="2999072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5797805" y="3100438"/>
                <a:ext cx="72000" cy="72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b="1">
                <a:solidFill>
                  <a:schemeClr val="tx1"/>
                </a:solidFill>
              </a:rPr>
              <a:t>Enzyme library</a:t>
            </a:r>
            <a:endParaRPr lang="en-US" sz="3500" b="1">
              <a:solidFill>
                <a:schemeClr val="tx1"/>
              </a:solidFill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518" y="168467"/>
            <a:ext cx="3089277" cy="1174795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58" y="-6235"/>
            <a:ext cx="1990385" cy="1539154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6904570" y="2366646"/>
            <a:ext cx="509610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Flavivirus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181460" y="3576244"/>
            <a:ext cx="4715450" cy="1241869"/>
            <a:chOff x="7394130" y="3576244"/>
            <a:chExt cx="4715450" cy="1241869"/>
          </a:xfrm>
        </p:grpSpPr>
        <p:grpSp>
          <p:nvGrpSpPr>
            <p:cNvPr id="4" name="Groupe 3"/>
            <p:cNvGrpSpPr/>
            <p:nvPr/>
          </p:nvGrpSpPr>
          <p:grpSpPr>
            <a:xfrm>
              <a:off x="7394130" y="3576244"/>
              <a:ext cx="2349418" cy="369332"/>
              <a:chOff x="7446884" y="2455721"/>
              <a:chExt cx="2349418" cy="369332"/>
            </a:xfrm>
          </p:grpSpPr>
          <p:grpSp>
            <p:nvGrpSpPr>
              <p:cNvPr id="58" name="Groupe 57"/>
              <p:cNvGrpSpPr/>
              <p:nvPr/>
            </p:nvGrpSpPr>
            <p:grpSpPr>
              <a:xfrm>
                <a:off x="7446884" y="2455721"/>
                <a:ext cx="781046" cy="369332"/>
                <a:chOff x="166993" y="5067733"/>
                <a:chExt cx="781046" cy="369332"/>
              </a:xfrm>
            </p:grpSpPr>
            <p:sp>
              <p:nvSpPr>
                <p:cNvPr id="65" name="Ellipse 64"/>
                <p:cNvSpPr/>
                <p:nvPr/>
              </p:nvSpPr>
              <p:spPr>
                <a:xfrm>
                  <a:off x="166993" y="5180399"/>
                  <a:ext cx="144000" cy="144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4000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353004" y="5067733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NS5</a:t>
                  </a:r>
                  <a:endPara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7" name="ZoneTexte 66"/>
              <p:cNvSpPr txBox="1"/>
              <p:nvPr/>
            </p:nvSpPr>
            <p:spPr>
              <a:xfrm>
                <a:off x="8681894" y="2455721"/>
                <a:ext cx="1114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15 mg</a:t>
                </a:r>
                <a:endParaRPr lang="fr-FR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7394130" y="3999647"/>
              <a:ext cx="4715450" cy="369332"/>
              <a:chOff x="7446884" y="2879124"/>
              <a:chExt cx="4715450" cy="369332"/>
            </a:xfrm>
          </p:grpSpPr>
          <p:grpSp>
            <p:nvGrpSpPr>
              <p:cNvPr id="59" name="Groupe 58"/>
              <p:cNvGrpSpPr/>
              <p:nvPr/>
            </p:nvGrpSpPr>
            <p:grpSpPr>
              <a:xfrm>
                <a:off x="7446884" y="2879124"/>
                <a:ext cx="1029191" cy="369332"/>
                <a:chOff x="166993" y="5728126"/>
                <a:chExt cx="1029191" cy="369332"/>
              </a:xfrm>
            </p:grpSpPr>
            <p:sp>
              <p:nvSpPr>
                <p:cNvPr id="63" name="Ellipse 62"/>
                <p:cNvSpPr/>
                <p:nvPr/>
              </p:nvSpPr>
              <p:spPr>
                <a:xfrm>
                  <a:off x="166993" y="5840792"/>
                  <a:ext cx="144000" cy="1440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4000"/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353004" y="5728126"/>
                  <a:ext cx="8431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MTase</a:t>
                  </a:r>
                  <a:endPara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4" name="ZoneTexte 73"/>
              <p:cNvSpPr txBox="1"/>
              <p:nvPr/>
            </p:nvSpPr>
            <p:spPr>
              <a:xfrm>
                <a:off x="8681894" y="2879124"/>
                <a:ext cx="3480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 – 15 mg         per liter of culture</a:t>
                </a:r>
                <a:endParaRPr lang="fr-FR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7394130" y="4448781"/>
              <a:ext cx="2522542" cy="369332"/>
              <a:chOff x="7446884" y="3328258"/>
              <a:chExt cx="2522542" cy="369332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7446884" y="3328258"/>
                <a:ext cx="960582" cy="369332"/>
                <a:chOff x="166993" y="6084304"/>
                <a:chExt cx="960582" cy="369332"/>
              </a:xfrm>
            </p:grpSpPr>
            <p:sp>
              <p:nvSpPr>
                <p:cNvPr id="61" name="Ellipse 60"/>
                <p:cNvSpPr/>
                <p:nvPr/>
              </p:nvSpPr>
              <p:spPr>
                <a:xfrm>
                  <a:off x="166993" y="6196970"/>
                  <a:ext cx="144000" cy="144000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4000"/>
                </a:p>
              </p:txBody>
            </p:sp>
            <p:sp>
              <p:nvSpPr>
                <p:cNvPr id="62" name="ZoneTexte 61"/>
                <p:cNvSpPr txBox="1"/>
                <p:nvPr/>
              </p:nvSpPr>
              <p:spPr>
                <a:xfrm>
                  <a:off x="353004" y="6084304"/>
                  <a:ext cx="7745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RdRp</a:t>
                  </a:r>
                  <a:endPara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5" name="ZoneTexte 74"/>
              <p:cNvSpPr txBox="1"/>
              <p:nvPr/>
            </p:nvSpPr>
            <p:spPr>
              <a:xfrm>
                <a:off x="8681894" y="3328258"/>
                <a:ext cx="1287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 – 19 mg</a:t>
                </a:r>
                <a:endParaRPr lang="fr-FR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ccolade fermante 4"/>
            <p:cNvSpPr/>
            <p:nvPr/>
          </p:nvSpPr>
          <p:spPr>
            <a:xfrm>
              <a:off x="9761132" y="3724077"/>
              <a:ext cx="274428" cy="1012349"/>
            </a:xfrm>
            <a:prstGeom prst="rightBrace">
              <a:avLst>
                <a:gd name="adj1" fmla="val 47369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347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b="1">
                <a:solidFill>
                  <a:schemeClr val="tx1"/>
                </a:solidFill>
              </a:rPr>
              <a:t>Enzyme library</a:t>
            </a:r>
            <a:endParaRPr lang="en-US" sz="3500" b="1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518" y="168467"/>
            <a:ext cx="3089277" cy="117479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8" y="-6235"/>
            <a:ext cx="1990385" cy="1539154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260472" y="1511729"/>
            <a:ext cx="11923862" cy="5229267"/>
            <a:chOff x="260472" y="1511729"/>
            <a:chExt cx="11923862" cy="5229267"/>
          </a:xfrm>
        </p:grpSpPr>
        <p:sp>
          <p:nvSpPr>
            <p:cNvPr id="45" name="ZoneTexte 44"/>
            <p:cNvSpPr txBox="1"/>
            <p:nvPr/>
          </p:nvSpPr>
          <p:spPr>
            <a:xfrm>
              <a:off x="4870150" y="5313780"/>
              <a:ext cx="26772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/>
                <a:t>Low</a:t>
              </a:r>
              <a:endParaRPr lang="fr-FR" sz="2000" dirty="0"/>
            </a:p>
            <a:p>
              <a:pPr algn="ctr"/>
              <a:r>
                <a:rPr lang="fr-FR" sz="2000" dirty="0" err="1"/>
                <a:t>throughput</a:t>
              </a:r>
              <a:r>
                <a:rPr lang="fr-FR" sz="2000" dirty="0"/>
                <a:t> </a:t>
              </a:r>
              <a:r>
                <a:rPr lang="fr-FR" sz="2000" dirty="0" err="1"/>
                <a:t>assays</a:t>
              </a:r>
              <a:endParaRPr lang="fr-FR" sz="2000" dirty="0"/>
            </a:p>
            <a:p>
              <a:pPr algn="ctr"/>
              <a:r>
                <a:rPr lang="fr-FR" sz="2000" dirty="0"/>
                <a:t>(</a:t>
              </a:r>
              <a:r>
                <a:rPr lang="fr-FR" sz="2000" dirty="0" err="1"/>
                <a:t>characterization</a:t>
              </a:r>
              <a:r>
                <a:rPr lang="fr-FR" sz="2000" dirty="0"/>
                <a:t>, </a:t>
              </a:r>
            </a:p>
            <a:p>
              <a:pPr algn="ctr"/>
              <a:r>
                <a:rPr lang="fr-FR" sz="2000" dirty="0"/>
                <a:t>mode of action)</a:t>
              </a:r>
              <a:endParaRPr lang="en-US" sz="2000" dirty="0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>
              <a:off x="6204437" y="4876624"/>
              <a:ext cx="0" cy="409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502149" y="4319088"/>
              <a:ext cx="31726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Mononegavirales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(RSV)</a:t>
              </a:r>
              <a:endParaRPr lang="fr-FR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3707494" y="4047852"/>
              <a:ext cx="8137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e 19"/>
            <p:cNvGrpSpPr/>
            <p:nvPr/>
          </p:nvGrpSpPr>
          <p:grpSpPr>
            <a:xfrm>
              <a:off x="260472" y="1511729"/>
              <a:ext cx="11923862" cy="5229267"/>
              <a:chOff x="284057" y="1500195"/>
              <a:chExt cx="11923862" cy="5229267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284057" y="1500195"/>
                <a:ext cx="11923862" cy="5229267"/>
                <a:chOff x="284057" y="1500195"/>
                <a:chExt cx="11923862" cy="5229267"/>
              </a:xfrm>
            </p:grpSpPr>
            <p:grpSp>
              <p:nvGrpSpPr>
                <p:cNvPr id="53" name="Groupe 52"/>
                <p:cNvGrpSpPr/>
                <p:nvPr/>
              </p:nvGrpSpPr>
              <p:grpSpPr>
                <a:xfrm>
                  <a:off x="284057" y="1500195"/>
                  <a:ext cx="11923862" cy="5229267"/>
                  <a:chOff x="254077" y="1343769"/>
                  <a:chExt cx="11923862" cy="5229267"/>
                </a:xfrm>
              </p:grpSpPr>
              <p:grpSp>
                <p:nvGrpSpPr>
                  <p:cNvPr id="3" name="Groupe 2"/>
                  <p:cNvGrpSpPr/>
                  <p:nvPr/>
                </p:nvGrpSpPr>
                <p:grpSpPr>
                  <a:xfrm>
                    <a:off x="7596857" y="1696297"/>
                    <a:ext cx="4414222" cy="1727545"/>
                    <a:chOff x="-973048" y="3239124"/>
                    <a:chExt cx="5334943" cy="2087877"/>
                  </a:xfrm>
                </p:grpSpPr>
                <p:sp>
                  <p:nvSpPr>
                    <p:cNvPr id="4" name="Rectangle à coins arrondis 3"/>
                    <p:cNvSpPr/>
                    <p:nvPr/>
                  </p:nvSpPr>
                  <p:spPr>
                    <a:xfrm>
                      <a:off x="157944" y="3806747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Nsp14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5" name="ZoneTexte 4"/>
                    <p:cNvSpPr txBox="1"/>
                    <p:nvPr/>
                  </p:nvSpPr>
                  <p:spPr>
                    <a:xfrm>
                      <a:off x="-973048" y="3239124"/>
                      <a:ext cx="5334943" cy="55795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Coronavirus (1&amp;2)  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(MERS,SARS)</a:t>
                      </a:r>
                      <a:endParaRPr lang="fr-FR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" name="Rectangle à coins arrondis 5"/>
                    <p:cNvSpPr/>
                    <p:nvPr/>
                  </p:nvSpPr>
                  <p:spPr>
                    <a:xfrm>
                      <a:off x="157943" y="4195272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Nsp7</a:t>
                      </a:r>
                    </a:p>
                  </p:txBody>
                </p:sp>
                <p:sp>
                  <p:nvSpPr>
                    <p:cNvPr id="7" name="Rectangle à coins arrondis 6"/>
                    <p:cNvSpPr/>
                    <p:nvPr/>
                  </p:nvSpPr>
                  <p:spPr>
                    <a:xfrm>
                      <a:off x="157942" y="4583797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Nsp15 (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EndoU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8" name="Rectangle à coins arrondis 7"/>
                    <p:cNvSpPr/>
                    <p:nvPr/>
                  </p:nvSpPr>
                  <p:spPr>
                    <a:xfrm>
                      <a:off x="157942" y="4972323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Nsp9</a:t>
                      </a:r>
                    </a:p>
                  </p:txBody>
                </p:sp>
              </p:grpSp>
              <p:grpSp>
                <p:nvGrpSpPr>
                  <p:cNvPr id="9" name="Groupe 8"/>
                  <p:cNvGrpSpPr/>
                  <p:nvPr/>
                </p:nvGrpSpPr>
                <p:grpSpPr>
                  <a:xfrm>
                    <a:off x="254080" y="1343769"/>
                    <a:ext cx="3377145" cy="1965864"/>
                    <a:chOff x="157942" y="2813066"/>
                    <a:chExt cx="4081551" cy="2375904"/>
                  </a:xfrm>
                </p:grpSpPr>
                <p:sp>
                  <p:nvSpPr>
                    <p:cNvPr id="10" name="Rectangle à coins arrondis 9"/>
                    <p:cNvSpPr/>
                    <p:nvPr/>
                  </p:nvSpPr>
                  <p:spPr>
                    <a:xfrm>
                      <a:off x="157944" y="4057242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11* EndoN</a:t>
                      </a:r>
                    </a:p>
                  </p:txBody>
                </p:sp>
                <p:sp>
                  <p:nvSpPr>
                    <p:cNvPr id="11" name="ZoneTexte 10"/>
                    <p:cNvSpPr txBox="1"/>
                    <p:nvPr/>
                  </p:nvSpPr>
                  <p:spPr>
                    <a:xfrm>
                      <a:off x="681559" y="2813066"/>
                      <a:ext cx="3357829" cy="13019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Bunyavirales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(LCMV, </a:t>
                      </a:r>
                      <a:r>
                        <a:rPr lang="en-US" sz="2000" b="1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Lassa,Toscana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Rift valley fever virus…)</a:t>
                      </a:r>
                      <a:endParaRPr lang="fr-FR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" name="Rectangle à coins arrondis 11"/>
                    <p:cNvSpPr/>
                    <p:nvPr/>
                  </p:nvSpPr>
                  <p:spPr>
                    <a:xfrm>
                      <a:off x="157943" y="4445767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3*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ExoN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" name="Rectangle à coins arrondis 12"/>
                    <p:cNvSpPr/>
                    <p:nvPr/>
                  </p:nvSpPr>
                  <p:spPr>
                    <a:xfrm>
                      <a:off x="157942" y="4834292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– protein</a:t>
                      </a:r>
                    </a:p>
                  </p:txBody>
                </p:sp>
              </p:grpSp>
              <p:sp>
                <p:nvSpPr>
                  <p:cNvPr id="16" name="Rectangle à coins arrondis 15"/>
                  <p:cNvSpPr/>
                  <p:nvPr/>
                </p:nvSpPr>
                <p:spPr>
                  <a:xfrm>
                    <a:off x="5415911" y="3730752"/>
                    <a:ext cx="1470699" cy="968449"/>
                  </a:xfrm>
                  <a:prstGeom prst="round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>
                        <a:solidFill>
                          <a:schemeClr val="tx1"/>
                        </a:solidFill>
                      </a:rPr>
                      <a:t>Viral team</a:t>
                    </a:r>
                    <a:endParaRPr lang="fr-FR" sz="3200" b="1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2" name="Groupe 21"/>
                  <p:cNvGrpSpPr/>
                  <p:nvPr/>
                </p:nvGrpSpPr>
                <p:grpSpPr>
                  <a:xfrm>
                    <a:off x="254078" y="3291264"/>
                    <a:ext cx="3377144" cy="1614996"/>
                    <a:chOff x="157942" y="3151566"/>
                    <a:chExt cx="4081551" cy="1951858"/>
                  </a:xfrm>
                </p:grpSpPr>
                <p:sp>
                  <p:nvSpPr>
                    <p:cNvPr id="23" name="Rectangle à coins arrondis 22"/>
                    <p:cNvSpPr/>
                    <p:nvPr/>
                  </p:nvSpPr>
                  <p:spPr>
                    <a:xfrm>
                      <a:off x="157944" y="3674787"/>
                      <a:ext cx="4081549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Reverse transcriptase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" name="ZoneTexte 23"/>
                    <p:cNvSpPr txBox="1"/>
                    <p:nvPr/>
                  </p:nvSpPr>
                  <p:spPr>
                    <a:xfrm>
                      <a:off x="865225" y="3151566"/>
                      <a:ext cx="2990506" cy="5579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Retro-Virus 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(HIV)</a:t>
                      </a:r>
                      <a:endParaRPr lang="fr-FR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Rectangle à coins arrondis 25"/>
                    <p:cNvSpPr/>
                    <p:nvPr/>
                  </p:nvSpPr>
                  <p:spPr>
                    <a:xfrm>
                      <a:off x="157942" y="4748745"/>
                      <a:ext cx="4081549" cy="354679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RdRp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Mtase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34" name="Groupe 33"/>
                  <p:cNvGrpSpPr/>
                  <p:nvPr/>
                </p:nvGrpSpPr>
                <p:grpSpPr>
                  <a:xfrm>
                    <a:off x="254077" y="5045730"/>
                    <a:ext cx="3377143" cy="1401822"/>
                    <a:chOff x="157943" y="3256759"/>
                    <a:chExt cx="4081549" cy="1694215"/>
                  </a:xfrm>
                </p:grpSpPr>
                <p:sp>
                  <p:nvSpPr>
                    <p:cNvPr id="35" name="Rectangle à coins arrondis 34"/>
                    <p:cNvSpPr/>
                    <p:nvPr/>
                  </p:nvSpPr>
                  <p:spPr>
                    <a:xfrm>
                      <a:off x="157944" y="4160387"/>
                      <a:ext cx="4081548" cy="354678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Nsp1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ZoneTexte 35"/>
                    <p:cNvSpPr txBox="1"/>
                    <p:nvPr/>
                  </p:nvSpPr>
                  <p:spPr>
                    <a:xfrm>
                      <a:off x="708646" y="3256759"/>
                      <a:ext cx="3261736" cy="9299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Alpha-like Viruses 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(VEEV-HEV-</a:t>
                      </a:r>
                      <a:r>
                        <a:rPr lang="en-US" sz="2000" b="1" i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Chik</a:t>
                      </a:r>
                      <a:r>
                        <a:rPr lang="en-US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2000" b="1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Rectangle à coins arrondis 36"/>
                    <p:cNvSpPr/>
                    <p:nvPr/>
                  </p:nvSpPr>
                  <p:spPr>
                    <a:xfrm>
                      <a:off x="157943" y="4548913"/>
                      <a:ext cx="4081548" cy="402061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ORF-1 : Hel, Macro,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Mtase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39" name="Groupe 38"/>
                  <p:cNvGrpSpPr/>
                  <p:nvPr/>
                </p:nvGrpSpPr>
                <p:grpSpPr>
                  <a:xfrm>
                    <a:off x="7839315" y="4589163"/>
                    <a:ext cx="4338624" cy="1983873"/>
                    <a:chOff x="-680017" y="2704957"/>
                    <a:chExt cx="5243577" cy="2397673"/>
                  </a:xfrm>
                </p:grpSpPr>
                <p:sp>
                  <p:nvSpPr>
                    <p:cNvPr id="40" name="Rectangle à coins arrondis 39"/>
                    <p:cNvSpPr/>
                    <p:nvPr/>
                  </p:nvSpPr>
                  <p:spPr>
                    <a:xfrm>
                      <a:off x="157942" y="2704957"/>
                      <a:ext cx="4081549" cy="354679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Nsp6 ,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1" name="ZoneTexte 40"/>
                    <p:cNvSpPr txBox="1"/>
                    <p:nvPr/>
                  </p:nvSpPr>
                  <p:spPr>
                    <a:xfrm>
                      <a:off x="-680017" y="4216145"/>
                      <a:ext cx="5243577" cy="5579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Others</a:t>
                      </a:r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Flaviviridae</a:t>
                      </a:r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b="1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(HCV, BVDV)</a:t>
                      </a:r>
                    </a:p>
                  </p:txBody>
                </p:sp>
                <p:sp>
                  <p:nvSpPr>
                    <p:cNvPr id="42" name="Rectangle à coins arrondis 41"/>
                    <p:cNvSpPr/>
                    <p:nvPr/>
                  </p:nvSpPr>
                  <p:spPr>
                    <a:xfrm>
                      <a:off x="157943" y="4747951"/>
                      <a:ext cx="4081548" cy="354679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NS5b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3" name="Rectangle à coins arrondis 42"/>
                    <p:cNvSpPr/>
                    <p:nvPr/>
                  </p:nvSpPr>
                  <p:spPr>
                    <a:xfrm>
                      <a:off x="101866" y="3681223"/>
                      <a:ext cx="4081548" cy="354679"/>
                    </a:xfrm>
                    <a:prstGeom prst="roundRect">
                      <a:avLst/>
                    </a:prstGeom>
                    <a:ln/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RdRp</a:t>
                      </a:r>
                      <a:r>
                        <a:rPr lang="fr-FR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Helicase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15" name="Connecteur en angle 14"/>
                  <p:cNvCxnSpPr>
                    <a:stCxn id="12" idx="3"/>
                    <a:endCxn id="16" idx="1"/>
                  </p:cNvCxnSpPr>
                  <p:nvPr/>
                </p:nvCxnSpPr>
                <p:spPr>
                  <a:xfrm>
                    <a:off x="3631225" y="2841427"/>
                    <a:ext cx="1784686" cy="1373550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en angle 43"/>
                  <p:cNvCxnSpPr/>
                  <p:nvPr/>
                </p:nvCxnSpPr>
                <p:spPr>
                  <a:xfrm flipV="1">
                    <a:off x="3709781" y="4213925"/>
                    <a:ext cx="1663191" cy="540000"/>
                  </a:xfrm>
                  <a:prstGeom prst="bentConnector3">
                    <a:avLst>
                      <a:gd name="adj1" fmla="val 49179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en angle 45"/>
                  <p:cNvCxnSpPr/>
                  <p:nvPr/>
                </p:nvCxnSpPr>
                <p:spPr>
                  <a:xfrm flipV="1">
                    <a:off x="3622538" y="4214977"/>
                    <a:ext cx="1784691" cy="2052000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en angle 47"/>
                  <p:cNvCxnSpPr>
                    <a:stCxn id="6" idx="1"/>
                    <a:endCxn id="16" idx="3"/>
                  </p:cNvCxnSpPr>
                  <p:nvPr/>
                </p:nvCxnSpPr>
                <p:spPr>
                  <a:xfrm rot="10800000" flipV="1">
                    <a:off x="6886611" y="2634163"/>
                    <a:ext cx="1646047" cy="1580813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en angle 49"/>
                  <p:cNvCxnSpPr>
                    <a:endCxn id="16" idx="3"/>
                  </p:cNvCxnSpPr>
                  <p:nvPr/>
                </p:nvCxnSpPr>
                <p:spPr>
                  <a:xfrm rot="10800000">
                    <a:off x="6886611" y="4214978"/>
                    <a:ext cx="1646047" cy="533953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en angle 51"/>
                  <p:cNvCxnSpPr>
                    <a:stCxn id="42" idx="1"/>
                    <a:endCxn id="16" idx="3"/>
                  </p:cNvCxnSpPr>
                  <p:nvPr/>
                </p:nvCxnSpPr>
                <p:spPr>
                  <a:xfrm rot="10800000">
                    <a:off x="6886611" y="4214977"/>
                    <a:ext cx="1646047" cy="2211326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Rectangle à coins arrondis 48"/>
                <p:cNvSpPr/>
                <p:nvPr/>
              </p:nvSpPr>
              <p:spPr>
                <a:xfrm>
                  <a:off x="8562638" y="3617239"/>
                  <a:ext cx="3377142" cy="293467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Nsp3 (Macro and Protease)</a:t>
                  </a:r>
                </a:p>
              </p:txBody>
            </p:sp>
          </p:grpSp>
          <p:grpSp>
            <p:nvGrpSpPr>
              <p:cNvPr id="17" name="Groupe 16"/>
              <p:cNvGrpSpPr/>
              <p:nvPr/>
            </p:nvGrpSpPr>
            <p:grpSpPr>
              <a:xfrm>
                <a:off x="8562636" y="4002273"/>
                <a:ext cx="3377142" cy="716852"/>
                <a:chOff x="8562636" y="4002273"/>
                <a:chExt cx="3377142" cy="716852"/>
              </a:xfrm>
            </p:grpSpPr>
            <p:sp>
              <p:nvSpPr>
                <p:cNvPr id="55" name="ZoneTexte 54"/>
                <p:cNvSpPr txBox="1"/>
                <p:nvPr/>
              </p:nvSpPr>
              <p:spPr>
                <a:xfrm>
                  <a:off x="8917252" y="4002273"/>
                  <a:ext cx="26679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Arteriviridae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i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(EAV)</a:t>
                  </a:r>
                  <a:endParaRPr lang="fr-FR" sz="20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à coins arrondis 56"/>
                <p:cNvSpPr/>
                <p:nvPr/>
              </p:nvSpPr>
              <p:spPr>
                <a:xfrm>
                  <a:off x="8562636" y="4425658"/>
                  <a:ext cx="3377142" cy="293467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Nsp9</a:t>
                  </a:r>
                </a:p>
              </p:txBody>
            </p:sp>
          </p:grpSp>
        </p:grpSp>
        <p:sp>
          <p:nvSpPr>
            <p:cNvPr id="58" name="ZoneTexte 57"/>
            <p:cNvSpPr txBox="1"/>
            <p:nvPr/>
          </p:nvSpPr>
          <p:spPr>
            <a:xfrm>
              <a:off x="8566405" y="5131362"/>
              <a:ext cx="34243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Picornaviridae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000" b="1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Cox,Polio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fr-FR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04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00" b="1">
                <a:solidFill>
                  <a:schemeClr val="tx1"/>
                </a:solidFill>
              </a:rPr>
              <a:t>Chemical libraries</a:t>
            </a:r>
            <a:endParaRPr lang="en-US" sz="3500" b="1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7840" y="1719072"/>
            <a:ext cx="89377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76 000 compounds are </a:t>
            </a:r>
            <a:r>
              <a:rPr lang="fr-FR" dirty="0" err="1"/>
              <a:t>availables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academic</a:t>
            </a:r>
            <a:r>
              <a:rPr lang="fr-FR" dirty="0"/>
              <a:t> and commercial </a:t>
            </a:r>
            <a:r>
              <a:rPr lang="fr-FR" dirty="0" err="1"/>
              <a:t>libraries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Prestwick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(</a:t>
            </a:r>
            <a:r>
              <a:rPr lang="fr-FR" dirty="0" err="1"/>
              <a:t>chemical</a:t>
            </a:r>
            <a:r>
              <a:rPr lang="fr-FR" dirty="0"/>
              <a:t>, </a:t>
            </a:r>
            <a:r>
              <a:rPr lang="fr-FR" dirty="0" err="1"/>
              <a:t>natural</a:t>
            </a:r>
            <a:r>
              <a:rPr lang="fr-FR" dirty="0"/>
              <a:t>, </a:t>
            </a:r>
            <a:r>
              <a:rPr lang="fr-FR" dirty="0" err="1"/>
              <a:t>pyridazin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National Cancer Institute </a:t>
            </a:r>
            <a:r>
              <a:rPr lang="fr-FR" dirty="0" err="1"/>
              <a:t>diversity</a:t>
            </a:r>
            <a:r>
              <a:rPr lang="fr-FR" dirty="0"/>
              <a:t> (NCI) </a:t>
            </a:r>
            <a:r>
              <a:rPr lang="fr-FR" dirty="0" err="1"/>
              <a:t>library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Chembridge</a:t>
            </a:r>
            <a:r>
              <a:rPr lang="fr-FR" baseline="30000" dirty="0" err="1"/>
              <a:t>TM</a:t>
            </a:r>
            <a:r>
              <a:rPr lang="fr-FR" baseline="30000" dirty="0"/>
              <a:t> </a:t>
            </a:r>
            <a:r>
              <a:rPr lang="fr-FR" dirty="0"/>
              <a:t>« </a:t>
            </a:r>
            <a:r>
              <a:rPr lang="fr-FR" dirty="0" err="1"/>
              <a:t>Diversity</a:t>
            </a:r>
            <a:r>
              <a:rPr lang="fr-FR" dirty="0"/>
              <a:t> set » </a:t>
            </a:r>
            <a:r>
              <a:rPr lang="fr-FR" dirty="0" err="1"/>
              <a:t>library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French National Library </a:t>
            </a:r>
            <a:r>
              <a:rPr lang="fr-FR" dirty="0" err="1"/>
              <a:t>divided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:</a:t>
            </a:r>
          </a:p>
          <a:p>
            <a:pPr marL="1706563" indent="-285750">
              <a:buFontTx/>
              <a:buChar char="-"/>
            </a:pPr>
            <a:r>
              <a:rPr lang="fr-FR" dirty="0"/>
              <a:t>Strasbourg </a:t>
            </a:r>
            <a:r>
              <a:rPr lang="fr-FR" dirty="0" err="1"/>
              <a:t>library</a:t>
            </a:r>
            <a:endParaRPr lang="fr-FR" dirty="0"/>
          </a:p>
          <a:p>
            <a:pPr marL="1706563" indent="-285750">
              <a:buFontTx/>
              <a:buChar char="-"/>
            </a:pPr>
            <a:r>
              <a:rPr lang="fr-FR" dirty="0"/>
              <a:t>Curie Institute </a:t>
            </a:r>
            <a:r>
              <a:rPr lang="fr-FR" dirty="0" err="1"/>
              <a:t>library</a:t>
            </a:r>
            <a:endParaRPr lang="fr-FR" dirty="0"/>
          </a:p>
          <a:p>
            <a:pPr marL="1706563" indent="-285750">
              <a:buFontTx/>
              <a:buChar char="-"/>
            </a:pPr>
            <a:r>
              <a:rPr lang="fr-FR" dirty="0" err="1"/>
              <a:t>Gif</a:t>
            </a:r>
            <a:r>
              <a:rPr lang="fr-FR" dirty="0"/>
              <a:t> sur Yvette ICSN </a:t>
            </a:r>
            <a:r>
              <a:rPr lang="fr-FR" dirty="0" err="1"/>
              <a:t>library</a:t>
            </a:r>
            <a:endParaRPr lang="fr-FR" dirty="0"/>
          </a:p>
          <a:p>
            <a:pPr marL="1706563" indent="-285750">
              <a:buFontTx/>
              <a:buChar char="-"/>
            </a:pPr>
            <a:r>
              <a:rPr lang="fr-FR" dirty="0"/>
              <a:t>Caen </a:t>
            </a:r>
            <a:r>
              <a:rPr lang="fr-FR" dirty="0" err="1"/>
              <a:t>library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Active </a:t>
            </a:r>
            <a:r>
              <a:rPr lang="fr-FR" dirty="0" err="1"/>
              <a:t>sight</a:t>
            </a:r>
            <a:r>
              <a:rPr lang="fr-FR" baseline="30000" dirty="0" err="1"/>
              <a:t>TM</a:t>
            </a:r>
            <a:r>
              <a:rPr lang="fr-FR" dirty="0"/>
              <a:t> fragment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library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Medecines</a:t>
            </a:r>
            <a:r>
              <a:rPr lang="fr-FR" dirty="0"/>
              <a:t> for Malaria Venture (MMV) </a:t>
            </a:r>
            <a:r>
              <a:rPr lang="fr-FR" dirty="0" err="1"/>
              <a:t>library</a:t>
            </a:r>
            <a:r>
              <a:rPr lang="fr-FR" dirty="0"/>
              <a:t> (</a:t>
            </a:r>
            <a:r>
              <a:rPr lang="fr-FR" dirty="0" err="1"/>
              <a:t>Pandemic</a:t>
            </a:r>
            <a:r>
              <a:rPr lang="fr-FR" dirty="0"/>
              <a:t> and GHP)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Libraries</a:t>
            </a:r>
            <a:r>
              <a:rPr lang="fr-FR" dirty="0"/>
              <a:t> </a:t>
            </a:r>
            <a:r>
              <a:rPr lang="fr-FR" dirty="0" err="1"/>
              <a:t>dedicated</a:t>
            </a:r>
            <a:r>
              <a:rPr lang="fr-FR" dirty="0"/>
              <a:t> to the inhibition of the interaction </a:t>
            </a:r>
            <a:r>
              <a:rPr lang="fr-FR" dirty="0" err="1"/>
              <a:t>protein</a:t>
            </a:r>
            <a:r>
              <a:rPr lang="fr-FR" dirty="0"/>
              <a:t>/</a:t>
            </a:r>
            <a:r>
              <a:rPr lang="fr-FR" dirty="0" err="1"/>
              <a:t>protein</a:t>
            </a:r>
            <a:r>
              <a:rPr lang="fr-FR" dirty="0"/>
              <a:t> or </a:t>
            </a:r>
            <a:r>
              <a:rPr lang="fr-FR" dirty="0" err="1"/>
              <a:t>protein</a:t>
            </a:r>
            <a:r>
              <a:rPr lang="fr-FR" dirty="0"/>
              <a:t>/peptide :</a:t>
            </a:r>
          </a:p>
          <a:p>
            <a:pPr marL="1706563" indent="-285750">
              <a:buFontTx/>
              <a:buChar char="-"/>
            </a:pPr>
            <a:r>
              <a:rPr lang="fr-FR" dirty="0"/>
              <a:t>2P2I3D</a:t>
            </a:r>
          </a:p>
          <a:p>
            <a:pPr marL="1706563" indent="-285750">
              <a:buFontTx/>
              <a:buChar char="-"/>
            </a:pPr>
            <a:r>
              <a:rPr lang="fr-FR" dirty="0"/>
              <a:t>Fr-</a:t>
            </a:r>
            <a:r>
              <a:rPr lang="fr-FR" dirty="0" err="1"/>
              <a:t>PPICHem</a:t>
            </a:r>
            <a:endParaRPr lang="fr-FR" dirty="0"/>
          </a:p>
          <a:p>
            <a:pPr marL="1706563" indent="-285750">
              <a:buFontTx/>
              <a:buChar char="-"/>
            </a:pPr>
            <a:r>
              <a:rPr lang="fr-FR" dirty="0"/>
              <a:t>Life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rule</a:t>
            </a:r>
            <a:r>
              <a:rPr lang="fr-FR" dirty="0"/>
              <a:t> of four</a:t>
            </a:r>
          </a:p>
          <a:p>
            <a:pPr marL="1706563" indent="-285750">
              <a:buFontTx/>
              <a:buChar char="-"/>
            </a:pPr>
            <a:r>
              <a:rPr lang="fr-FR" dirty="0"/>
              <a:t>Part of the </a:t>
            </a:r>
            <a:r>
              <a:rPr lang="fr-FR" dirty="0" err="1"/>
              <a:t>ChemDiv</a:t>
            </a:r>
            <a:r>
              <a:rPr lang="fr-FR" dirty="0"/>
              <a:t> </a:t>
            </a:r>
            <a:r>
              <a:rPr lang="fr-FR" dirty="0" err="1"/>
              <a:t>Eccentric</a:t>
            </a:r>
            <a:r>
              <a:rPr lang="fr-FR" dirty="0"/>
              <a:t> </a:t>
            </a:r>
          </a:p>
          <a:p>
            <a:pPr marL="1706563" indent="-285750">
              <a:buFontTx/>
              <a:buChar char="-"/>
            </a:pPr>
            <a:r>
              <a:rPr lang="fr-FR" dirty="0"/>
              <a:t>Fragments </a:t>
            </a:r>
            <a:r>
              <a:rPr lang="fr-FR" dirty="0" err="1"/>
              <a:t>library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7" y="149352"/>
            <a:ext cx="2221653" cy="12496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38442" y="2422596"/>
            <a:ext cx="3568225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Plates size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96 </a:t>
            </a:r>
            <a:r>
              <a:rPr lang="fr-FR" dirty="0" err="1"/>
              <a:t>wells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6"/>
                </a:solidFill>
              </a:rPr>
              <a:t>384 </a:t>
            </a:r>
            <a:r>
              <a:rPr lang="fr-FR" sz="2000" b="1" dirty="0" err="1">
                <a:solidFill>
                  <a:schemeClr val="accent6"/>
                </a:solidFill>
              </a:rPr>
              <a:t>wells</a:t>
            </a:r>
            <a:endParaRPr lang="fr-FR" sz="2000" b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6"/>
                </a:solidFill>
              </a:rPr>
              <a:t>1536 </a:t>
            </a:r>
            <a:r>
              <a:rPr lang="fr-FR" sz="2000" b="1" dirty="0" err="1">
                <a:solidFill>
                  <a:schemeClr val="accent6"/>
                </a:solidFill>
              </a:rPr>
              <a:t>wells</a:t>
            </a:r>
            <a:r>
              <a:rPr lang="fr-FR" sz="2000" b="1" dirty="0">
                <a:solidFill>
                  <a:schemeClr val="accent6"/>
                </a:solidFill>
              </a:rPr>
              <a:t> </a:t>
            </a:r>
            <a:r>
              <a:rPr lang="fr-FR" sz="2000" dirty="0"/>
              <a:t>(NS5 DV, Sars </a:t>
            </a:r>
            <a:r>
              <a:rPr lang="fr-FR" sz="2000" dirty="0" err="1"/>
              <a:t>CoV</a:t>
            </a:r>
            <a:r>
              <a:rPr lang="fr-F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05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48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u="sng" dirty="0">
                <a:solidFill>
                  <a:schemeClr val="tx1"/>
                </a:solidFill>
              </a:rPr>
              <a:t>Screening – IC50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056"/>
            <a:ext cx="1830324" cy="1372743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354150" y="1615440"/>
            <a:ext cx="11837849" cy="5248130"/>
            <a:chOff x="412106" y="576740"/>
            <a:chExt cx="11837849" cy="5248130"/>
          </a:xfrm>
        </p:grpSpPr>
        <p:sp>
          <p:nvSpPr>
            <p:cNvPr id="5" name="Flèche droite 4"/>
            <p:cNvSpPr/>
            <p:nvPr/>
          </p:nvSpPr>
          <p:spPr>
            <a:xfrm rot="20839136">
              <a:off x="7106110" y="1477792"/>
              <a:ext cx="981602" cy="445331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èche vers le bas 5"/>
            <p:cNvSpPr/>
            <p:nvPr/>
          </p:nvSpPr>
          <p:spPr>
            <a:xfrm rot="18471573">
              <a:off x="6957536" y="3335719"/>
              <a:ext cx="429991" cy="985921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èche droite 6"/>
            <p:cNvSpPr/>
            <p:nvPr/>
          </p:nvSpPr>
          <p:spPr>
            <a:xfrm rot="12003033">
              <a:off x="2749188" y="1739035"/>
              <a:ext cx="1016000" cy="432409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12106" y="1160067"/>
              <a:ext cx="221041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>
                  <a:solidFill>
                    <a:schemeClr val="accent6">
                      <a:lumMod val="50000"/>
                    </a:schemeClr>
                  </a:solidFill>
                </a:rPr>
                <a:t>ATPase </a:t>
              </a:r>
              <a:r>
                <a:rPr lang="fr-FR" b="1" u="sng" dirty="0" err="1">
                  <a:solidFill>
                    <a:schemeClr val="accent6">
                      <a:lumMod val="50000"/>
                    </a:schemeClr>
                  </a:solidFill>
                </a:rPr>
                <a:t>activity</a:t>
              </a:r>
              <a:endParaRPr lang="fr-FR" b="1" u="sng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fr-FR" dirty="0"/>
                <a:t>ATP -&gt; ADP + Pi</a:t>
              </a:r>
            </a:p>
            <a:p>
              <a:pPr algn="ctr"/>
              <a:r>
                <a:rPr lang="fr-FR" dirty="0" err="1"/>
                <a:t>Detection</a:t>
              </a:r>
              <a:r>
                <a:rPr lang="fr-FR" dirty="0"/>
                <a:t> of Pi by </a:t>
              </a:r>
            </a:p>
            <a:p>
              <a:pPr algn="ctr"/>
              <a:r>
                <a:rPr lang="fr-FR" dirty="0" err="1"/>
                <a:t>Biomolgreen</a:t>
              </a:r>
              <a:r>
                <a:rPr lang="fr-FR" dirty="0"/>
                <a:t> </a:t>
              </a:r>
              <a:r>
                <a:rPr lang="fr-FR" dirty="0" err="1"/>
                <a:t>reagent</a:t>
              </a:r>
              <a:r>
                <a:rPr lang="fr-FR" dirty="0"/>
                <a:t> </a:t>
              </a:r>
            </a:p>
            <a:p>
              <a:pPr algn="ctr"/>
              <a:r>
                <a:rPr lang="fr-FR" dirty="0"/>
                <a:t>(luminescence)</a:t>
              </a:r>
            </a:p>
            <a:p>
              <a:pPr algn="ctr"/>
              <a:r>
                <a:rPr lang="fr-FR" dirty="0"/>
                <a:t>(IC50)</a:t>
              </a:r>
              <a:endParaRPr lang="en-US" dirty="0"/>
            </a:p>
          </p:txBody>
        </p:sp>
        <p:sp>
          <p:nvSpPr>
            <p:cNvPr id="9" name="Flèche droite 8"/>
            <p:cNvSpPr/>
            <p:nvPr/>
          </p:nvSpPr>
          <p:spPr>
            <a:xfrm rot="9097153">
              <a:off x="3591792" y="3527855"/>
              <a:ext cx="1016000" cy="432409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35520" y="3754840"/>
              <a:ext cx="286443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 err="1">
                  <a:solidFill>
                    <a:srgbClr val="0070C0"/>
                  </a:solidFill>
                </a:rPr>
                <a:t>Protein</a:t>
              </a:r>
              <a:r>
                <a:rPr lang="fr-FR" b="1" u="sng" dirty="0">
                  <a:solidFill>
                    <a:srgbClr val="0070C0"/>
                  </a:solidFill>
                </a:rPr>
                <a:t>/</a:t>
              </a:r>
              <a:r>
                <a:rPr lang="fr-FR" b="1" u="sng" dirty="0" err="1">
                  <a:solidFill>
                    <a:srgbClr val="0070C0"/>
                  </a:solidFill>
                </a:rPr>
                <a:t>protein</a:t>
              </a:r>
              <a:r>
                <a:rPr lang="fr-FR" b="1" u="sng" dirty="0">
                  <a:solidFill>
                    <a:srgbClr val="0070C0"/>
                  </a:solidFill>
                </a:rPr>
                <a:t> interactions</a:t>
              </a:r>
            </a:p>
            <a:p>
              <a:pPr algn="ctr"/>
              <a:r>
                <a:rPr lang="fr-FR" sz="2400" b="1" dirty="0" err="1">
                  <a:solidFill>
                    <a:srgbClr val="FF0000"/>
                  </a:solidFill>
                </a:rPr>
                <a:t>Detection</a:t>
              </a:r>
              <a:r>
                <a:rPr lang="fr-FR" sz="2400" b="1" dirty="0">
                  <a:solidFill>
                    <a:srgbClr val="FF0000"/>
                  </a:solidFill>
                </a:rPr>
                <a:t> by HTRF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(</a:t>
              </a:r>
              <a:r>
                <a:rPr lang="fr-FR" sz="2400" b="1" dirty="0" err="1">
                  <a:solidFill>
                    <a:srgbClr val="FF0000"/>
                  </a:solidFill>
                </a:rPr>
                <a:t>Screen</a:t>
              </a:r>
              <a:r>
                <a:rPr lang="fr-FR" sz="2400" b="1" dirty="0">
                  <a:solidFill>
                    <a:srgbClr val="FF0000"/>
                  </a:solidFill>
                </a:rPr>
                <a:t>/IC50)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054832" y="878659"/>
              <a:ext cx="419512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 err="1">
                  <a:solidFill>
                    <a:schemeClr val="accent4">
                      <a:lumMod val="50000"/>
                    </a:schemeClr>
                  </a:solidFill>
                </a:rPr>
                <a:t>Methyltransferase</a:t>
              </a:r>
              <a:r>
                <a:rPr lang="fr-FR" b="1" u="sng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fr-FR" b="1" u="sng" dirty="0" err="1">
                  <a:solidFill>
                    <a:schemeClr val="accent4">
                      <a:lumMod val="50000"/>
                    </a:schemeClr>
                  </a:solidFill>
                </a:rPr>
                <a:t>activity</a:t>
              </a:r>
              <a:endParaRPr lang="fr-FR" b="1" u="sng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fr-FR" dirty="0"/>
                <a:t>GpppAC</a:t>
              </a:r>
              <a:r>
                <a:rPr lang="fr-FR" baseline="-25000" dirty="0"/>
                <a:t>4</a:t>
              </a:r>
              <a:r>
                <a:rPr lang="fr-FR" dirty="0"/>
                <a:t> + SA</a:t>
              </a:r>
              <a:r>
                <a:rPr lang="fr-FR" dirty="0">
                  <a:solidFill>
                    <a:srgbClr val="00B050"/>
                  </a:solidFill>
                </a:rPr>
                <a:t>M</a:t>
              </a:r>
              <a:r>
                <a:rPr lang="fr-FR" dirty="0"/>
                <a:t>(</a:t>
              </a:r>
              <a:r>
                <a:rPr lang="fr-FR" baseline="30000" dirty="0">
                  <a:solidFill>
                    <a:srgbClr val="00B050"/>
                  </a:solidFill>
                </a:rPr>
                <a:t>3</a:t>
              </a:r>
              <a:r>
                <a:rPr lang="fr-FR" dirty="0">
                  <a:solidFill>
                    <a:srgbClr val="00B050"/>
                  </a:solidFill>
                </a:rPr>
                <a:t>H</a:t>
              </a:r>
              <a:r>
                <a:rPr lang="fr-FR" dirty="0"/>
                <a:t>) -&gt; </a:t>
              </a:r>
              <a:r>
                <a:rPr lang="fr-FR" baseline="30000" dirty="0">
                  <a:solidFill>
                    <a:srgbClr val="00B050"/>
                  </a:solidFill>
                </a:rPr>
                <a:t>3</a:t>
              </a:r>
              <a:r>
                <a:rPr lang="fr-FR" dirty="0">
                  <a:solidFill>
                    <a:srgbClr val="00B050"/>
                  </a:solidFill>
                </a:rPr>
                <a:t>Hm</a:t>
              </a:r>
              <a:r>
                <a:rPr lang="fr-FR" dirty="0"/>
                <a:t>GpppAC</a:t>
              </a:r>
              <a:r>
                <a:rPr lang="fr-FR" baseline="-25000" dirty="0"/>
                <a:t>4</a:t>
              </a:r>
              <a:r>
                <a:rPr lang="fr-FR" dirty="0"/>
                <a:t> + SAH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Radioactive </a:t>
              </a:r>
              <a:r>
                <a:rPr lang="fr-FR" sz="2400" b="1" dirty="0" err="1">
                  <a:solidFill>
                    <a:srgbClr val="FF0000"/>
                  </a:solidFill>
                </a:rPr>
                <a:t>assays</a:t>
              </a:r>
              <a:endParaRPr lang="fr-FR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(</a:t>
              </a:r>
              <a:r>
                <a:rPr lang="fr-FR" sz="2400" b="1" dirty="0" err="1">
                  <a:solidFill>
                    <a:srgbClr val="FF0000"/>
                  </a:solidFill>
                </a:rPr>
                <a:t>Screen</a:t>
              </a:r>
              <a:r>
                <a:rPr lang="fr-FR" sz="2400" b="1" dirty="0">
                  <a:solidFill>
                    <a:srgbClr val="FF0000"/>
                  </a:solidFill>
                </a:rPr>
                <a:t>/IC50)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310113" y="3885878"/>
              <a:ext cx="437446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u="sng" dirty="0" err="1">
                  <a:solidFill>
                    <a:schemeClr val="accent2">
                      <a:lumMod val="75000"/>
                    </a:schemeClr>
                  </a:solidFill>
                </a:rPr>
                <a:t>Polymerase</a:t>
              </a:r>
              <a:r>
                <a:rPr lang="fr-FR" b="1" u="sng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b="1" u="sng" dirty="0" err="1">
                  <a:solidFill>
                    <a:schemeClr val="accent2">
                      <a:lumMod val="75000"/>
                    </a:schemeClr>
                  </a:solidFill>
                </a:rPr>
                <a:t>activity</a:t>
              </a:r>
              <a:endParaRPr lang="fr-FR" b="1" u="sng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dirty="0"/>
                <a:t>Poly U + ATP -&gt; Poly U/A or</a:t>
              </a:r>
            </a:p>
            <a:p>
              <a:pPr algn="ctr"/>
              <a:r>
                <a:rPr lang="fr-FR" dirty="0"/>
                <a:t>Poly A + UTP -&gt; Poly A/U</a:t>
              </a:r>
            </a:p>
            <a:p>
              <a:pPr algn="ctr"/>
              <a:r>
                <a:rPr lang="fr-FR" dirty="0" err="1"/>
                <a:t>Detection</a:t>
              </a:r>
              <a:r>
                <a:rPr lang="fr-FR" dirty="0"/>
                <a:t> of double </a:t>
              </a:r>
              <a:r>
                <a:rPr lang="fr-FR" dirty="0" err="1"/>
                <a:t>strand</a:t>
              </a:r>
              <a:r>
                <a:rPr lang="fr-FR" dirty="0"/>
                <a:t> RNA by</a:t>
              </a:r>
            </a:p>
            <a:p>
              <a:pPr algn="ctr"/>
              <a:r>
                <a:rPr lang="fr-FR" sz="2400" b="1" dirty="0" err="1">
                  <a:solidFill>
                    <a:srgbClr val="FF0000"/>
                  </a:solidFill>
                </a:rPr>
                <a:t>Picogreen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err="1">
                  <a:solidFill>
                    <a:srgbClr val="FF0000"/>
                  </a:solidFill>
                </a:rPr>
                <a:t>reagent</a:t>
              </a:r>
              <a:r>
                <a:rPr lang="fr-FR" sz="2400" b="1" dirty="0">
                  <a:solidFill>
                    <a:srgbClr val="FF0000"/>
                  </a:solidFill>
                </a:rPr>
                <a:t> (fluorescence)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(</a:t>
              </a:r>
              <a:r>
                <a:rPr lang="fr-FR" sz="2400" b="1" dirty="0" err="1">
                  <a:solidFill>
                    <a:srgbClr val="FF0000"/>
                  </a:solidFill>
                </a:rPr>
                <a:t>Screen</a:t>
              </a:r>
              <a:r>
                <a:rPr lang="fr-FR" sz="2400" b="1" dirty="0">
                  <a:solidFill>
                    <a:srgbClr val="FF0000"/>
                  </a:solidFill>
                </a:rPr>
                <a:t>/IC50)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3473902" y="576740"/>
              <a:ext cx="5928273" cy="4168123"/>
              <a:chOff x="3473902" y="576740"/>
              <a:chExt cx="5928273" cy="4168123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3473902" y="576740"/>
                <a:ext cx="5177500" cy="4168123"/>
                <a:chOff x="3931102" y="576740"/>
                <a:chExt cx="5177500" cy="4168123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>
                  <a:off x="3931102" y="576740"/>
                  <a:ext cx="5177500" cy="4168123"/>
                  <a:chOff x="3931102" y="1427640"/>
                  <a:chExt cx="5177500" cy="4168123"/>
                </a:xfrm>
              </p:grpSpPr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7147346" y="3915607"/>
                    <a:ext cx="12931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b="1" dirty="0" err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Polymerase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7177689" y="2819247"/>
                    <a:ext cx="193091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b="1" dirty="0" err="1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Methyltransferase</a:t>
                    </a:r>
                    <a:endParaRPr lang="en-US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Flèche courbée vers le bas 20"/>
                  <p:cNvSpPr/>
                  <p:nvPr/>
                </p:nvSpPr>
                <p:spPr>
                  <a:xfrm rot="15001314">
                    <a:off x="6901883" y="2080176"/>
                    <a:ext cx="358349" cy="304618"/>
                  </a:xfrm>
                  <a:prstGeom prst="curvedDownArrow">
                    <a:avLst/>
                  </a:prstGeom>
                  <a:solidFill>
                    <a:srgbClr val="FF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endParaRPr>
                  </a:p>
                </p:txBody>
              </p:sp>
              <p:grpSp>
                <p:nvGrpSpPr>
                  <p:cNvPr id="22" name="Groupe 21"/>
                  <p:cNvGrpSpPr/>
                  <p:nvPr/>
                </p:nvGrpSpPr>
                <p:grpSpPr>
                  <a:xfrm>
                    <a:off x="3931102" y="1427640"/>
                    <a:ext cx="4096938" cy="4168123"/>
                    <a:chOff x="3931102" y="1453040"/>
                    <a:chExt cx="4096938" cy="4168123"/>
                  </a:xfrm>
                </p:grpSpPr>
                <p:grpSp>
                  <p:nvGrpSpPr>
                    <p:cNvPr id="23" name="Groupe 22"/>
                    <p:cNvGrpSpPr/>
                    <p:nvPr/>
                  </p:nvGrpSpPr>
                  <p:grpSpPr>
                    <a:xfrm>
                      <a:off x="3931102" y="1453040"/>
                      <a:ext cx="3339261" cy="4168123"/>
                      <a:chOff x="3562802" y="1402240"/>
                      <a:chExt cx="3339261" cy="4168123"/>
                    </a:xfrm>
                  </p:grpSpPr>
                  <p:sp>
                    <p:nvSpPr>
                      <p:cNvPr id="26" name="Ellipse 25"/>
                      <p:cNvSpPr/>
                      <p:nvPr/>
                    </p:nvSpPr>
                    <p:spPr>
                      <a:xfrm>
                        <a:off x="4614041" y="3111061"/>
                        <a:ext cx="2238703" cy="1566042"/>
                      </a:xfrm>
                      <a:prstGeom prst="ellipse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27" name="Groupe 26"/>
                      <p:cNvGrpSpPr/>
                      <p:nvPr/>
                    </p:nvGrpSpPr>
                    <p:grpSpPr>
                      <a:xfrm>
                        <a:off x="3562802" y="1402240"/>
                        <a:ext cx="3339261" cy="4168123"/>
                        <a:chOff x="3562802" y="1402240"/>
                        <a:chExt cx="3339261" cy="4168123"/>
                      </a:xfrm>
                    </p:grpSpPr>
                    <p:sp>
                      <p:nvSpPr>
                        <p:cNvPr id="28" name="Ellipse 27"/>
                        <p:cNvSpPr/>
                        <p:nvPr/>
                      </p:nvSpPr>
                      <p:spPr>
                        <a:xfrm>
                          <a:off x="3931030" y="2377518"/>
                          <a:ext cx="1508235" cy="1487213"/>
                        </a:xfrm>
                        <a:prstGeom prst="ellipse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9" name="Groupe 28"/>
                        <p:cNvGrpSpPr/>
                        <p:nvPr/>
                      </p:nvGrpSpPr>
                      <p:grpSpPr>
                        <a:xfrm>
                          <a:off x="3562802" y="1402240"/>
                          <a:ext cx="3339261" cy="4168123"/>
                          <a:chOff x="3562802" y="1402240"/>
                          <a:chExt cx="3339261" cy="4168123"/>
                        </a:xfrm>
                      </p:grpSpPr>
                      <p:sp>
                        <p:nvSpPr>
                          <p:cNvPr id="30" name="Ellipse 29"/>
                          <p:cNvSpPr/>
                          <p:nvPr/>
                        </p:nvSpPr>
                        <p:spPr>
                          <a:xfrm>
                            <a:off x="5656586" y="2133016"/>
                            <a:ext cx="1245477" cy="1103586"/>
                          </a:xfrm>
                          <a:prstGeom prst="ellipse">
                            <a:avLst/>
                          </a:pr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31" name="Groupe 30"/>
                          <p:cNvGrpSpPr/>
                          <p:nvPr/>
                        </p:nvGrpSpPr>
                        <p:grpSpPr>
                          <a:xfrm>
                            <a:off x="3562802" y="1402240"/>
                            <a:ext cx="3087412" cy="4168123"/>
                            <a:chOff x="3562802" y="1402240"/>
                            <a:chExt cx="3087412" cy="4168123"/>
                          </a:xfrm>
                        </p:grpSpPr>
                        <p:sp>
                          <p:nvSpPr>
                            <p:cNvPr id="32" name="ZoneTexte 31"/>
                            <p:cNvSpPr txBox="1"/>
                            <p:nvPr/>
                          </p:nvSpPr>
                          <p:spPr>
                            <a:xfrm>
                              <a:off x="5836132" y="5201031"/>
                              <a:ext cx="35735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fr-FR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</a:rPr>
                                <a:t>5’</a:t>
                              </a:r>
                              <a:endParaRPr lang="en-US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33" name="Groupe 32"/>
                            <p:cNvGrpSpPr/>
                            <p:nvPr/>
                          </p:nvGrpSpPr>
                          <p:grpSpPr>
                            <a:xfrm>
                              <a:off x="3562802" y="1402240"/>
                              <a:ext cx="3087412" cy="3968546"/>
                              <a:chOff x="3615559" y="1402240"/>
                              <a:chExt cx="3087412" cy="3968546"/>
                            </a:xfrm>
                          </p:grpSpPr>
                          <p:sp>
                            <p:nvSpPr>
                              <p:cNvPr id="34" name="Forme libre 33"/>
                              <p:cNvSpPr/>
                              <p:nvPr/>
                            </p:nvSpPr>
                            <p:spPr>
                              <a:xfrm>
                                <a:off x="3794235" y="1713186"/>
                                <a:ext cx="2081048" cy="3657600"/>
                              </a:xfrm>
                              <a:custGeom>
                                <a:avLst/>
                                <a:gdLst>
                                  <a:gd name="connsiteX0" fmla="*/ 2081048 w 2081048"/>
                                  <a:gd name="connsiteY0" fmla="*/ 3657600 h 3657600"/>
                                  <a:gd name="connsiteX1" fmla="*/ 1492469 w 2081048"/>
                                  <a:gd name="connsiteY1" fmla="*/ 767255 h 3657600"/>
                                  <a:gd name="connsiteX2" fmla="*/ 0 w 2081048"/>
                                  <a:gd name="connsiteY2" fmla="*/ 0 h 36576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</a:cxnLst>
                                <a:rect l="l" t="t" r="r" b="b"/>
                                <a:pathLst>
                                  <a:path w="2081048" h="3657600">
                                    <a:moveTo>
                                      <a:pt x="2081048" y="3657600"/>
                                    </a:moveTo>
                                    <a:cubicBezTo>
                                      <a:pt x="1960179" y="2517227"/>
                                      <a:pt x="1839310" y="1376855"/>
                                      <a:pt x="1492469" y="767255"/>
                                    </a:cubicBezTo>
                                    <a:cubicBezTo>
                                      <a:pt x="1145628" y="157655"/>
                                      <a:pt x="572814" y="78827"/>
                                      <a:pt x="0" y="0"/>
                                    </a:cubicBezTo>
                                  </a:path>
                                </a:pathLst>
                              </a:cu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35" name="Groupe 34"/>
                              <p:cNvGrpSpPr/>
                              <p:nvPr/>
                            </p:nvGrpSpPr>
                            <p:grpSpPr>
                              <a:xfrm>
                                <a:off x="3615559" y="1402240"/>
                                <a:ext cx="3087412" cy="3922035"/>
                                <a:chOff x="3615559" y="1402240"/>
                                <a:chExt cx="3087412" cy="3922035"/>
                              </a:xfrm>
                            </p:grpSpPr>
                            <p:sp>
                              <p:nvSpPr>
                                <p:cNvPr id="36" name="Forme libre 35"/>
                                <p:cNvSpPr/>
                                <p:nvPr/>
                              </p:nvSpPr>
                              <p:spPr>
                                <a:xfrm>
                                  <a:off x="5614122" y="2019511"/>
                                  <a:ext cx="912802" cy="2005951"/>
                                </a:xfrm>
                                <a:custGeom>
                                  <a:avLst/>
                                  <a:gdLst>
                                    <a:gd name="connsiteX0" fmla="*/ 912802 w 912802"/>
                                    <a:gd name="connsiteY0" fmla="*/ 30006 h 2005951"/>
                                    <a:gd name="connsiteX1" fmla="*/ 29933 w 912802"/>
                                    <a:gd name="connsiteY1" fmla="*/ 271744 h 2005951"/>
                                    <a:gd name="connsiteX2" fmla="*/ 292692 w 912802"/>
                                    <a:gd name="connsiteY2" fmla="*/ 2005951 h 2005951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</a:cxnLst>
                                  <a:rect l="l" t="t" r="r" b="b"/>
                                  <a:pathLst>
                                    <a:path w="912802" h="2005951">
                                      <a:moveTo>
                                        <a:pt x="912802" y="30006"/>
                                      </a:moveTo>
                                      <a:cubicBezTo>
                                        <a:pt x="523043" y="-13787"/>
                                        <a:pt x="133285" y="-57580"/>
                                        <a:pt x="29933" y="271744"/>
                                      </a:cubicBezTo>
                                      <a:cubicBezTo>
                                        <a:pt x="-73419" y="601068"/>
                                        <a:pt x="109636" y="1303509"/>
                                        <a:pt x="292692" y="2005951"/>
                                      </a:cubicBezTo>
                                    </a:path>
                                  </a:pathLst>
                                </a:cu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7" name="Étoile à 5 branches 36"/>
                                <p:cNvSpPr/>
                                <p:nvPr/>
                              </p:nvSpPr>
                              <p:spPr>
                                <a:xfrm>
                                  <a:off x="6479626" y="1950432"/>
                                  <a:ext cx="210207" cy="179778"/>
                                </a:xfrm>
                                <a:prstGeom prst="star5">
                                  <a:avLst/>
                                </a:prstGeom>
                                <a:solidFill>
                                  <a:srgbClr val="FF0000"/>
                                </a:solidFill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8" name="ZoneTexte 37"/>
                                <p:cNvSpPr txBox="1"/>
                                <p:nvPr/>
                              </p:nvSpPr>
                              <p:spPr>
                                <a:xfrm>
                                  <a:off x="6345620" y="1695189"/>
                                  <a:ext cx="357351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fr-FR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  <a:t>5’</a:t>
                                  </a:r>
                                  <a:endParaRPr lang="en-US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9" name="ZoneTexte 38"/>
                                <p:cNvSpPr txBox="1"/>
                                <p:nvPr/>
                              </p:nvSpPr>
                              <p:spPr>
                                <a:xfrm>
                                  <a:off x="5875283" y="3746228"/>
                                  <a:ext cx="357351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fr-FR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  <a:t>3’</a:t>
                                  </a:r>
                                  <a:endParaRPr lang="en-US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0" name="ZoneTexte 39"/>
                                <p:cNvSpPr txBox="1"/>
                                <p:nvPr/>
                              </p:nvSpPr>
                              <p:spPr>
                                <a:xfrm>
                                  <a:off x="3615559" y="1402240"/>
                                  <a:ext cx="357351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fr-FR" dirty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</a:rPr>
                                    <a:t>3’</a:t>
                                  </a:r>
                                  <a:endParaRPr lang="en-US" dirty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41" name="Connecteur droit 40"/>
                                <p:cNvCxnSpPr/>
                                <p:nvPr/>
                              </p:nvCxnSpPr>
                              <p:spPr>
                                <a:xfrm flipH="1">
                                  <a:off x="5693229" y="3930894"/>
                                  <a:ext cx="1872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2" name="Connecteur droit 41"/>
                                <p:cNvCxnSpPr/>
                                <p:nvPr/>
                              </p:nvCxnSpPr>
                              <p:spPr>
                                <a:xfrm flipH="1">
                                  <a:off x="5682343" y="3849251"/>
                                  <a:ext cx="182054" cy="6731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3" name="Connecteur droit 42"/>
                                <p:cNvCxnSpPr/>
                                <p:nvPr/>
                              </p:nvCxnSpPr>
                              <p:spPr>
                                <a:xfrm flipH="1">
                                  <a:off x="5666574" y="3771409"/>
                                  <a:ext cx="180000" cy="146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4" name="Connecteur droit 43"/>
                                <p:cNvCxnSpPr/>
                                <p:nvPr/>
                              </p:nvCxnSpPr>
                              <p:spPr>
                                <a:xfrm flipH="1">
                                  <a:off x="5657191" y="3693096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5" name="Connecteur droit 44"/>
                                <p:cNvCxnSpPr/>
                                <p:nvPr/>
                              </p:nvCxnSpPr>
                              <p:spPr>
                                <a:xfrm flipH="1">
                                  <a:off x="5623690" y="3490022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6" name="Connecteur droit 45"/>
                                <p:cNvCxnSpPr/>
                                <p:nvPr/>
                              </p:nvCxnSpPr>
                              <p:spPr>
                                <a:xfrm flipH="1">
                                  <a:off x="5626410" y="3559466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7" name="Connecteur droit 46"/>
                                <p:cNvCxnSpPr/>
                                <p:nvPr/>
                              </p:nvCxnSpPr>
                              <p:spPr>
                                <a:xfrm flipH="1">
                                  <a:off x="5646681" y="3626094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8" name="Connecteur droit 47"/>
                                <p:cNvCxnSpPr/>
                                <p:nvPr/>
                              </p:nvCxnSpPr>
                              <p:spPr>
                                <a:xfrm flipH="1">
                                  <a:off x="5605202" y="3424709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9" name="Connecteur droit 48"/>
                                <p:cNvCxnSpPr/>
                                <p:nvPr/>
                              </p:nvCxnSpPr>
                              <p:spPr>
                                <a:xfrm flipH="1">
                                  <a:off x="5580990" y="3359394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0" name="Connecteur droit 49"/>
                                <p:cNvCxnSpPr/>
                                <p:nvPr/>
                              </p:nvCxnSpPr>
                              <p:spPr>
                                <a:xfrm flipH="1">
                                  <a:off x="5722882" y="3930894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1" name="Connecteur droit 50"/>
                                <p:cNvCxnSpPr/>
                                <p:nvPr/>
                              </p:nvCxnSpPr>
                              <p:spPr>
                                <a:xfrm flipH="1">
                                  <a:off x="5525059" y="3101326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2" name="Connecteur droit 51"/>
                                <p:cNvCxnSpPr/>
                                <p:nvPr/>
                              </p:nvCxnSpPr>
                              <p:spPr>
                                <a:xfrm flipH="1">
                                  <a:off x="5555372" y="3223322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3" name="Connecteur droit 52"/>
                                <p:cNvCxnSpPr/>
                                <p:nvPr/>
                              </p:nvCxnSpPr>
                              <p:spPr>
                                <a:xfrm flipH="1">
                                  <a:off x="5547489" y="3158008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4" name="Connecteur droit 53"/>
                                <p:cNvCxnSpPr/>
                                <p:nvPr/>
                              </p:nvCxnSpPr>
                              <p:spPr>
                                <a:xfrm flipH="1">
                                  <a:off x="5570480" y="3288637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5" name="Connecteur droit 54"/>
                                <p:cNvCxnSpPr/>
                                <p:nvPr/>
                              </p:nvCxnSpPr>
                              <p:spPr>
                                <a:xfrm flipH="1">
                                  <a:off x="5567860" y="282599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6" name="Connecteur droit 55"/>
                                <p:cNvCxnSpPr/>
                                <p:nvPr/>
                              </p:nvCxnSpPr>
                              <p:spPr>
                                <a:xfrm flipH="1">
                                  <a:off x="5464060" y="2896751"/>
                                  <a:ext cx="180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7" name="Connecteur droit 56"/>
                                <p:cNvCxnSpPr/>
                                <p:nvPr/>
                              </p:nvCxnSpPr>
                              <p:spPr>
                                <a:xfrm flipH="1">
                                  <a:off x="5437972" y="282599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8" name="Connecteur droit 57"/>
                                <p:cNvCxnSpPr/>
                                <p:nvPr/>
                              </p:nvCxnSpPr>
                              <p:spPr>
                                <a:xfrm flipH="1">
                                  <a:off x="5494279" y="2959224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59" name="Connecteur droit 58"/>
                                <p:cNvCxnSpPr/>
                                <p:nvPr/>
                              </p:nvCxnSpPr>
                              <p:spPr>
                                <a:xfrm flipH="1">
                                  <a:off x="5514173" y="3038815"/>
                                  <a:ext cx="152401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0" name="Connecteur droit 59"/>
                                <p:cNvCxnSpPr/>
                                <p:nvPr/>
                              </p:nvCxnSpPr>
                              <p:spPr>
                                <a:xfrm flipH="1">
                                  <a:off x="5416198" y="274979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1" name="Connecteur droit 60"/>
                                <p:cNvCxnSpPr/>
                                <p:nvPr/>
                              </p:nvCxnSpPr>
                              <p:spPr>
                                <a:xfrm flipH="1">
                                  <a:off x="5383539" y="267359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2" name="Connecteur droit 61"/>
                                <p:cNvCxnSpPr/>
                                <p:nvPr/>
                              </p:nvCxnSpPr>
                              <p:spPr>
                                <a:xfrm flipH="1">
                                  <a:off x="5350886" y="259195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3" name="Connecteur droit 62"/>
                                <p:cNvCxnSpPr/>
                                <p:nvPr/>
                              </p:nvCxnSpPr>
                              <p:spPr>
                                <a:xfrm flipH="1">
                                  <a:off x="5557714" y="2749790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4" name="Connecteur droit 63"/>
                                <p:cNvCxnSpPr/>
                                <p:nvPr/>
                              </p:nvCxnSpPr>
                              <p:spPr>
                                <a:xfrm flipH="1">
                                  <a:off x="5535942" y="259739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5" name="Connecteur droit 64"/>
                                <p:cNvCxnSpPr/>
                                <p:nvPr/>
                              </p:nvCxnSpPr>
                              <p:spPr>
                                <a:xfrm flipH="1">
                                  <a:off x="5546828" y="2673596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6" name="Connecteur droit 65"/>
                                <p:cNvCxnSpPr/>
                                <p:nvPr/>
                              </p:nvCxnSpPr>
                              <p:spPr>
                                <a:xfrm flipH="1">
                                  <a:off x="5541385" y="2521193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7" name="Connecteur droit 66"/>
                                <p:cNvCxnSpPr/>
                                <p:nvPr/>
                              </p:nvCxnSpPr>
                              <p:spPr>
                                <a:xfrm flipH="1">
                                  <a:off x="5546828" y="2444996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8" name="Connecteur droit 67"/>
                                <p:cNvCxnSpPr/>
                                <p:nvPr/>
                              </p:nvCxnSpPr>
                              <p:spPr>
                                <a:xfrm flipH="1">
                                  <a:off x="5552271" y="2368795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69" name="Connecteur droit 68"/>
                                <p:cNvCxnSpPr/>
                                <p:nvPr/>
                              </p:nvCxnSpPr>
                              <p:spPr>
                                <a:xfrm flipH="1">
                                  <a:off x="5563157" y="230348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0" name="Connecteur droit 69"/>
                                <p:cNvCxnSpPr/>
                                <p:nvPr/>
                              </p:nvCxnSpPr>
                              <p:spPr>
                                <a:xfrm flipH="1">
                                  <a:off x="5590372" y="2238164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1" name="Connecteur droit 70"/>
                                <p:cNvCxnSpPr/>
                                <p:nvPr/>
                              </p:nvCxnSpPr>
                              <p:spPr>
                                <a:xfrm>
                                  <a:off x="5622287" y="2119324"/>
                                  <a:ext cx="72000" cy="69079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2" name="Connecteur droit 71"/>
                                <p:cNvCxnSpPr/>
                                <p:nvPr/>
                              </p:nvCxnSpPr>
                              <p:spPr>
                                <a:xfrm>
                                  <a:off x="5671773" y="2060593"/>
                                  <a:ext cx="72000" cy="69079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3" name="Connecteur droit 72"/>
                                <p:cNvCxnSpPr/>
                                <p:nvPr/>
                              </p:nvCxnSpPr>
                              <p:spPr>
                                <a:xfrm>
                                  <a:off x="5776091" y="2022227"/>
                                  <a:ext cx="21109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4" name="Connecteur droit 73"/>
                                <p:cNvCxnSpPr/>
                                <p:nvPr/>
                              </p:nvCxnSpPr>
                              <p:spPr>
                                <a:xfrm>
                                  <a:off x="5835962" y="1989571"/>
                                  <a:ext cx="21109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5" name="Connecteur droit 74"/>
                                <p:cNvCxnSpPr/>
                                <p:nvPr/>
                              </p:nvCxnSpPr>
                              <p:spPr>
                                <a:xfrm>
                                  <a:off x="5906719" y="1967798"/>
                                  <a:ext cx="21109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6" name="Connecteur droit 75"/>
                                <p:cNvCxnSpPr/>
                                <p:nvPr/>
                              </p:nvCxnSpPr>
                              <p:spPr>
                                <a:xfrm>
                                  <a:off x="5972035" y="1951470"/>
                                  <a:ext cx="21109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7" name="Connecteur droit 76"/>
                                <p:cNvCxnSpPr/>
                                <p:nvPr/>
                              </p:nvCxnSpPr>
                              <p:spPr>
                                <a:xfrm>
                                  <a:off x="6053958" y="1950431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8" name="Connecteur droit 77"/>
                                <p:cNvCxnSpPr/>
                                <p:nvPr/>
                              </p:nvCxnSpPr>
                              <p:spPr>
                                <a:xfrm>
                                  <a:off x="6113829" y="1950429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79" name="Connecteur droit 78"/>
                                <p:cNvCxnSpPr/>
                                <p:nvPr/>
                              </p:nvCxnSpPr>
                              <p:spPr>
                                <a:xfrm>
                                  <a:off x="6173700" y="1950427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0" name="Connecteur droit 79"/>
                                <p:cNvCxnSpPr/>
                                <p:nvPr/>
                              </p:nvCxnSpPr>
                              <p:spPr>
                                <a:xfrm>
                                  <a:off x="6233573" y="1955875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1" name="Connecteur droit 80"/>
                                <p:cNvCxnSpPr/>
                                <p:nvPr/>
                              </p:nvCxnSpPr>
                              <p:spPr>
                                <a:xfrm>
                                  <a:off x="6293446" y="1955874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2" name="Connecteur droit 81"/>
                                <p:cNvCxnSpPr/>
                                <p:nvPr/>
                              </p:nvCxnSpPr>
                              <p:spPr>
                                <a:xfrm>
                                  <a:off x="6358759" y="1955873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3" name="Connecteur droit 82"/>
                                <p:cNvCxnSpPr/>
                                <p:nvPr/>
                              </p:nvCxnSpPr>
                              <p:spPr>
                                <a:xfrm>
                                  <a:off x="6413188" y="1972199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4" name="Connecteur droit 83"/>
                                <p:cNvCxnSpPr/>
                                <p:nvPr/>
                              </p:nvCxnSpPr>
                              <p:spPr>
                                <a:xfrm>
                                  <a:off x="6462172" y="1977642"/>
                                  <a:ext cx="0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5" name="Connecteur droit 84"/>
                                <p:cNvCxnSpPr/>
                                <p:nvPr/>
                              </p:nvCxnSpPr>
                              <p:spPr>
                                <a:xfrm flipH="1">
                                  <a:off x="5715561" y="406697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6" name="Connecteur droit 85"/>
                                <p:cNvCxnSpPr/>
                                <p:nvPr/>
                              </p:nvCxnSpPr>
                              <p:spPr>
                                <a:xfrm flipH="1">
                                  <a:off x="5731886" y="4143169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7" name="Connecteur droit 86"/>
                                <p:cNvCxnSpPr/>
                                <p:nvPr/>
                              </p:nvCxnSpPr>
                              <p:spPr>
                                <a:xfrm flipH="1">
                                  <a:off x="5737332" y="421937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8" name="Connecteur droit 87"/>
                                <p:cNvCxnSpPr/>
                                <p:nvPr/>
                              </p:nvCxnSpPr>
                              <p:spPr>
                                <a:xfrm flipH="1">
                                  <a:off x="5753658" y="4295570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89" name="Connecteur droit 88"/>
                                <p:cNvCxnSpPr/>
                                <p:nvPr/>
                              </p:nvCxnSpPr>
                              <p:spPr>
                                <a:xfrm flipH="1">
                                  <a:off x="5759101" y="436633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0" name="Connecteur droit 89"/>
                                <p:cNvCxnSpPr/>
                                <p:nvPr/>
                              </p:nvCxnSpPr>
                              <p:spPr>
                                <a:xfrm flipH="1">
                                  <a:off x="5769987" y="4447970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1" name="Connecteur droit 90"/>
                                <p:cNvCxnSpPr/>
                                <p:nvPr/>
                              </p:nvCxnSpPr>
                              <p:spPr>
                                <a:xfrm flipH="1">
                                  <a:off x="5786312" y="4524168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2" name="Connecteur droit 91"/>
                                <p:cNvCxnSpPr/>
                                <p:nvPr/>
                              </p:nvCxnSpPr>
                              <p:spPr>
                                <a:xfrm flipH="1">
                                  <a:off x="5791758" y="4600370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3" name="Connecteur droit 92"/>
                                <p:cNvCxnSpPr/>
                                <p:nvPr/>
                              </p:nvCxnSpPr>
                              <p:spPr>
                                <a:xfrm flipH="1">
                                  <a:off x="5808084" y="4676569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4" name="Connecteur droit 93"/>
                                <p:cNvCxnSpPr/>
                                <p:nvPr/>
                              </p:nvCxnSpPr>
                              <p:spPr>
                                <a:xfrm flipH="1">
                                  <a:off x="5813527" y="4747330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5" name="Connecteur droit 94"/>
                                <p:cNvCxnSpPr/>
                                <p:nvPr/>
                              </p:nvCxnSpPr>
                              <p:spPr>
                                <a:xfrm flipH="1">
                                  <a:off x="5813531" y="4818083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6" name="Connecteur droit 95"/>
                                <p:cNvCxnSpPr/>
                                <p:nvPr/>
                              </p:nvCxnSpPr>
                              <p:spPr>
                                <a:xfrm flipH="1">
                                  <a:off x="5829856" y="4894281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7" name="Connecteur droit 96"/>
                                <p:cNvCxnSpPr/>
                                <p:nvPr/>
                              </p:nvCxnSpPr>
                              <p:spPr>
                                <a:xfrm flipH="1">
                                  <a:off x="5835302" y="4970483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8" name="Connecteur droit 97"/>
                                <p:cNvCxnSpPr/>
                                <p:nvPr/>
                              </p:nvCxnSpPr>
                              <p:spPr>
                                <a:xfrm flipH="1">
                                  <a:off x="5840742" y="5046682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99" name="Connecteur droit 98"/>
                                <p:cNvCxnSpPr/>
                                <p:nvPr/>
                              </p:nvCxnSpPr>
                              <p:spPr>
                                <a:xfrm flipH="1">
                                  <a:off x="5846185" y="5117443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0" name="Connecteur droit 99"/>
                                <p:cNvCxnSpPr/>
                                <p:nvPr/>
                              </p:nvCxnSpPr>
                              <p:spPr>
                                <a:xfrm flipH="1">
                                  <a:off x="5851632" y="5177318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1" name="Connecteur droit 100"/>
                                <p:cNvCxnSpPr/>
                                <p:nvPr/>
                              </p:nvCxnSpPr>
                              <p:spPr>
                                <a:xfrm flipH="1">
                                  <a:off x="5867957" y="5248073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2" name="Connecteur droit 101"/>
                                <p:cNvCxnSpPr/>
                                <p:nvPr/>
                              </p:nvCxnSpPr>
                              <p:spPr>
                                <a:xfrm flipH="1">
                                  <a:off x="5873403" y="5324275"/>
                                  <a:ext cx="72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3" name="Connecteur droit 102"/>
                                <p:cNvCxnSpPr/>
                                <p:nvPr/>
                              </p:nvCxnSpPr>
                              <p:spPr>
                                <a:xfrm flipH="1">
                                  <a:off x="5717434" y="4007092"/>
                                  <a:ext cx="180000" cy="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4" name="Connecteur droit 103"/>
                                <p:cNvCxnSpPr/>
                                <p:nvPr/>
                              </p:nvCxnSpPr>
                              <p:spPr>
                                <a:xfrm flipV="1">
                                  <a:off x="5319362" y="2504866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5" name="Connecteur droit 104"/>
                                <p:cNvCxnSpPr/>
                                <p:nvPr/>
                              </p:nvCxnSpPr>
                              <p:spPr>
                                <a:xfrm flipV="1">
                                  <a:off x="5286700" y="2434108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6" name="Connecteur droit 105"/>
                                <p:cNvCxnSpPr/>
                                <p:nvPr/>
                              </p:nvCxnSpPr>
                              <p:spPr>
                                <a:xfrm flipV="1">
                                  <a:off x="5243160" y="2363351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7" name="Connecteur droit 106"/>
                                <p:cNvCxnSpPr/>
                                <p:nvPr/>
                              </p:nvCxnSpPr>
                              <p:spPr>
                                <a:xfrm flipV="1">
                                  <a:off x="5199619" y="2298039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8" name="Connecteur droit 107"/>
                                <p:cNvCxnSpPr/>
                                <p:nvPr/>
                              </p:nvCxnSpPr>
                              <p:spPr>
                                <a:xfrm flipV="1">
                                  <a:off x="5145194" y="2249054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09" name="Connecteur droit 108"/>
                                <p:cNvCxnSpPr/>
                                <p:nvPr/>
                              </p:nvCxnSpPr>
                              <p:spPr>
                                <a:xfrm flipV="1">
                                  <a:off x="5096203" y="2178296"/>
                                  <a:ext cx="72000" cy="35445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0" name="Connecteur droit 109"/>
                                <p:cNvCxnSpPr/>
                                <p:nvPr/>
                              </p:nvCxnSpPr>
                              <p:spPr>
                                <a:xfrm flipV="1">
                                  <a:off x="5045122" y="2112983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1" name="Connecteur droit 110"/>
                                <p:cNvCxnSpPr/>
                                <p:nvPr/>
                              </p:nvCxnSpPr>
                              <p:spPr>
                                <a:xfrm flipV="1">
                                  <a:off x="4989059" y="2062685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2" name="Connecteur droit 111"/>
                                <p:cNvCxnSpPr/>
                                <p:nvPr/>
                              </p:nvCxnSpPr>
                              <p:spPr>
                                <a:xfrm flipV="1">
                                  <a:off x="4930824" y="2020455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3" name="Connecteur droit 112"/>
                                <p:cNvCxnSpPr/>
                                <p:nvPr/>
                              </p:nvCxnSpPr>
                              <p:spPr>
                                <a:xfrm flipV="1">
                                  <a:off x="4870951" y="1976914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4" name="Connecteur droit 113"/>
                                <p:cNvCxnSpPr/>
                                <p:nvPr/>
                              </p:nvCxnSpPr>
                              <p:spPr>
                                <a:xfrm flipV="1">
                                  <a:off x="4794750" y="1933369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5" name="Connecteur droit 114"/>
                                <p:cNvCxnSpPr/>
                                <p:nvPr/>
                              </p:nvCxnSpPr>
                              <p:spPr>
                                <a:xfrm flipV="1">
                                  <a:off x="4723994" y="1895265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6" name="Connecteur droit 115"/>
                                <p:cNvCxnSpPr/>
                                <p:nvPr/>
                              </p:nvCxnSpPr>
                              <p:spPr>
                                <a:xfrm flipV="1">
                                  <a:off x="4658680" y="1862613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7" name="Connecteur droit 116"/>
                                <p:cNvCxnSpPr/>
                                <p:nvPr/>
                              </p:nvCxnSpPr>
                              <p:spPr>
                                <a:xfrm flipV="1">
                                  <a:off x="4587926" y="1834983"/>
                                  <a:ext cx="57769" cy="52198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8" name="Connecteur droit 117"/>
                                <p:cNvCxnSpPr/>
                                <p:nvPr/>
                              </p:nvCxnSpPr>
                              <p:spPr>
                                <a:xfrm flipV="1">
                                  <a:off x="4468586" y="1771572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19" name="Connecteur droit 118"/>
                                <p:cNvCxnSpPr/>
                                <p:nvPr/>
                              </p:nvCxnSpPr>
                              <p:spPr>
                                <a:xfrm flipV="1">
                                  <a:off x="4403274" y="1760688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0" name="Connecteur droit 119"/>
                                <p:cNvCxnSpPr/>
                                <p:nvPr/>
                              </p:nvCxnSpPr>
                              <p:spPr>
                                <a:xfrm flipV="1">
                                  <a:off x="4533898" y="1793340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1" name="Connecteur droit 120"/>
                                <p:cNvCxnSpPr/>
                                <p:nvPr/>
                              </p:nvCxnSpPr>
                              <p:spPr>
                                <a:xfrm flipV="1">
                                  <a:off x="4343403" y="1744358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2" name="Connecteur droit 121"/>
                                <p:cNvCxnSpPr/>
                                <p:nvPr/>
                              </p:nvCxnSpPr>
                              <p:spPr>
                                <a:xfrm flipV="1">
                                  <a:off x="4218215" y="1706259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3" name="Connecteur droit 122"/>
                                <p:cNvCxnSpPr/>
                                <p:nvPr/>
                              </p:nvCxnSpPr>
                              <p:spPr>
                                <a:xfrm flipV="1">
                                  <a:off x="4152903" y="1695375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4" name="Connecteur droit 123"/>
                                <p:cNvCxnSpPr/>
                                <p:nvPr/>
                              </p:nvCxnSpPr>
                              <p:spPr>
                                <a:xfrm flipV="1">
                                  <a:off x="4283527" y="1728027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5" name="Connecteur droit 124"/>
                                <p:cNvCxnSpPr/>
                                <p:nvPr/>
                              </p:nvCxnSpPr>
                              <p:spPr>
                                <a:xfrm flipV="1">
                                  <a:off x="4093032" y="1689931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6" name="Connecteur droit 125"/>
                                <p:cNvCxnSpPr/>
                                <p:nvPr/>
                              </p:nvCxnSpPr>
                              <p:spPr>
                                <a:xfrm flipV="1">
                                  <a:off x="3973283" y="1668159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7" name="Connecteur droit 126"/>
                                <p:cNvCxnSpPr/>
                                <p:nvPr/>
                              </p:nvCxnSpPr>
                              <p:spPr>
                                <a:xfrm flipV="1">
                                  <a:off x="3907971" y="1662718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8" name="Connecteur droit 127"/>
                                <p:cNvCxnSpPr/>
                                <p:nvPr/>
                              </p:nvCxnSpPr>
                              <p:spPr>
                                <a:xfrm flipV="1">
                                  <a:off x="4038595" y="1673598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9" name="Connecteur droit 128"/>
                                <p:cNvCxnSpPr/>
                                <p:nvPr/>
                              </p:nvCxnSpPr>
                              <p:spPr>
                                <a:xfrm flipV="1">
                                  <a:off x="3848100" y="1651831"/>
                                  <a:ext cx="16328" cy="72000"/>
                                </a:xfrm>
                                <a:prstGeom prst="line">
                                  <a:avLst/>
                                </a:prstGeom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</p:grpSp>
                  </p:grpSp>
                </p:grpSp>
                <p:sp>
                  <p:nvSpPr>
                    <p:cNvPr id="24" name="ZoneTexte 23"/>
                    <p:cNvSpPr txBox="1"/>
                    <p:nvPr/>
                  </p:nvSpPr>
                  <p:spPr>
                    <a:xfrm>
                      <a:off x="7109519" y="1947768"/>
                      <a:ext cx="91852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dirty="0" err="1">
                          <a:solidFill>
                            <a:srgbClr val="FF0000"/>
                          </a:solidFill>
                        </a:rPr>
                        <a:t>capping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" name="ZoneTexte 24"/>
                    <p:cNvSpPr txBox="1"/>
                    <p:nvPr/>
                  </p:nvSpPr>
                  <p:spPr>
                    <a:xfrm>
                      <a:off x="6070907" y="3552488"/>
                      <a:ext cx="11826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replication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ZoneTexte 17"/>
                <p:cNvSpPr txBox="1"/>
                <p:nvPr/>
              </p:nvSpPr>
              <p:spPr>
                <a:xfrm>
                  <a:off x="4417503" y="2027456"/>
                  <a:ext cx="123168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Helicase</a:t>
                  </a:r>
                  <a:r>
                    <a:rPr lang="fr-FR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 or</a:t>
                  </a:r>
                </a:p>
                <a:p>
                  <a:pPr algn="ctr"/>
                  <a:r>
                    <a:rPr lang="fr-FR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NS3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5" name="Accolade fermante 14"/>
              <p:cNvSpPr/>
              <p:nvPr/>
            </p:nvSpPr>
            <p:spPr>
              <a:xfrm>
                <a:off x="8468554" y="1949694"/>
                <a:ext cx="335222" cy="1698174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8839200" y="2622794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NS5</a:t>
                </a:r>
                <a:endParaRPr lang="en-US" b="1" dirty="0"/>
              </a:p>
            </p:txBody>
          </p:sp>
        </p:grpSp>
      </p:grpSp>
      <p:pic>
        <p:nvPicPr>
          <p:cNvPr id="131" name="Imag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66" y="88516"/>
            <a:ext cx="1813885" cy="1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3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820</Words>
  <Application>Microsoft Office PowerPoint</Application>
  <PresentationFormat>Grand écran</PresentationFormat>
  <Paragraphs>247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Screening Platform of Marseille-Luminy (PCML)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Platform of Marseille-Luminy (PCML)</dc:title>
  <dc:creator>Cécilia EYDOUX</dc:creator>
  <cp:lastModifiedBy>cecilia</cp:lastModifiedBy>
  <cp:revision>57</cp:revision>
  <cp:lastPrinted>2023-06-28T11:57:35Z</cp:lastPrinted>
  <dcterms:created xsi:type="dcterms:W3CDTF">2023-06-26T08:18:56Z</dcterms:created>
  <dcterms:modified xsi:type="dcterms:W3CDTF">2023-07-19T06:07:22Z</dcterms:modified>
</cp:coreProperties>
</file>